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  <p:sldMasterId id="2147483660" r:id="rId2"/>
    <p:sldMasterId id="2147483673" r:id="rId3"/>
    <p:sldMasterId id="2147483686" r:id="rId4"/>
  </p:sldMasterIdLst>
  <p:notesMasterIdLst>
    <p:notesMasterId r:id="rId30"/>
  </p:notesMasterIdLst>
  <p:handoutMasterIdLst>
    <p:handoutMasterId r:id="rId31"/>
  </p:handoutMasterIdLst>
  <p:sldIdLst>
    <p:sldId id="309" r:id="rId5"/>
    <p:sldId id="310" r:id="rId6"/>
    <p:sldId id="408" r:id="rId7"/>
    <p:sldId id="435" r:id="rId8"/>
    <p:sldId id="417" r:id="rId9"/>
    <p:sldId id="420" r:id="rId10"/>
    <p:sldId id="427" r:id="rId11"/>
    <p:sldId id="428" r:id="rId12"/>
    <p:sldId id="429" r:id="rId13"/>
    <p:sldId id="430" r:id="rId14"/>
    <p:sldId id="431" r:id="rId15"/>
    <p:sldId id="432" r:id="rId16"/>
    <p:sldId id="434" r:id="rId17"/>
    <p:sldId id="261" r:id="rId18"/>
    <p:sldId id="413" r:id="rId19"/>
    <p:sldId id="404" r:id="rId20"/>
    <p:sldId id="316" r:id="rId21"/>
    <p:sldId id="393" r:id="rId22"/>
    <p:sldId id="436" r:id="rId23"/>
    <p:sldId id="317" r:id="rId24"/>
    <p:sldId id="318" r:id="rId25"/>
    <p:sldId id="407" r:id="rId26"/>
    <p:sldId id="320" r:id="rId27"/>
    <p:sldId id="314" r:id="rId28"/>
    <p:sldId id="380" r:id="rId29"/>
  </p:sldIdLst>
  <p:sldSz cx="9144000" cy="5143500" type="screen16x9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ureen C. Regan -MDH-" initials="" lastIdx="6" clrIdx="0"/>
  <p:cmAuthor id="1" name="Patricia Sastoque" initials="PS" lastIdx="5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CC99FF"/>
    <a:srgbClr val="941BB5"/>
    <a:srgbClr val="CABEE0"/>
    <a:srgbClr val="AB0AC6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2" autoAdjust="0"/>
    <p:restoredTop sz="93615" autoAdjust="0"/>
  </p:normalViewPr>
  <p:slideViewPr>
    <p:cSldViewPr>
      <p:cViewPr varScale="1">
        <p:scale>
          <a:sx n="121" d="100"/>
          <a:sy n="121" d="100"/>
        </p:scale>
        <p:origin x="102" y="10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9709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764E91-1C50-42C5-9360-2E7D12971ED1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CBB84EE-CB5F-449D-ADCC-E1C20FA5AE1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Family </a:t>
          </a:r>
        </a:p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Supports </a:t>
          </a:r>
        </a:p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Waiver</a:t>
          </a:r>
        </a:p>
      </dgm:t>
    </dgm:pt>
    <dgm:pt modelId="{8AAE00FA-B2F2-4CA6-8FAA-42BBD1E819E0}" type="parTrans" cxnId="{E538FEDB-8568-436E-ABF5-89CFAEDC4E93}">
      <dgm:prSet/>
      <dgm:spPr/>
      <dgm:t>
        <a:bodyPr/>
        <a:lstStyle/>
        <a:p>
          <a:endParaRPr lang="en-US"/>
        </a:p>
      </dgm:t>
    </dgm:pt>
    <dgm:pt modelId="{7B1E1EF3-94CA-464D-9464-375DC4D126D4}" type="sibTrans" cxnId="{E538FEDB-8568-436E-ABF5-89CFAEDC4E93}">
      <dgm:prSet/>
      <dgm:spPr/>
      <dgm:t>
        <a:bodyPr/>
        <a:lstStyle/>
        <a:p>
          <a:endParaRPr lang="en-US"/>
        </a:p>
      </dgm:t>
    </dgm:pt>
    <dgm:pt modelId="{8F3ED05B-D078-4A85-BEF2-0F04244A2917}">
      <dgm:prSet phldrT="[Text]"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Children birth to 21 years</a:t>
          </a:r>
        </a:p>
      </dgm:t>
    </dgm:pt>
    <dgm:pt modelId="{FE18AC58-F703-4912-8763-4303544B0BCD}" type="parTrans" cxnId="{7598BA39-4470-4933-9A46-9614940D6DB8}">
      <dgm:prSet/>
      <dgm:spPr/>
      <dgm:t>
        <a:bodyPr/>
        <a:lstStyle/>
        <a:p>
          <a:endParaRPr lang="en-US"/>
        </a:p>
      </dgm:t>
    </dgm:pt>
    <dgm:pt modelId="{56081FD9-4E3A-488B-AAC2-69319636C5BC}" type="sibTrans" cxnId="{7598BA39-4470-4933-9A46-9614940D6DB8}">
      <dgm:prSet/>
      <dgm:spPr/>
      <dgm:t>
        <a:bodyPr/>
        <a:lstStyle/>
        <a:p>
          <a:endParaRPr lang="en-US"/>
        </a:p>
      </dgm:t>
    </dgm:pt>
    <dgm:pt modelId="{19B16546-A834-41B4-AE29-C32706D2D791}">
      <dgm:prSet phldrT="[Text]" custT="1"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Community </a:t>
          </a:r>
        </a:p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Supports </a:t>
          </a:r>
        </a:p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Waiver</a:t>
          </a:r>
          <a:endParaRPr lang="en-US" sz="20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35DB7F05-156F-431F-B449-BE12DD9B2DDB}" type="parTrans" cxnId="{3ECE573D-4B59-4393-8EF9-F40970FB28E5}">
      <dgm:prSet/>
      <dgm:spPr/>
      <dgm:t>
        <a:bodyPr/>
        <a:lstStyle/>
        <a:p>
          <a:endParaRPr lang="en-US"/>
        </a:p>
      </dgm:t>
    </dgm:pt>
    <dgm:pt modelId="{4FBB9062-AAB8-4F3A-ADD3-877050499A14}" type="sibTrans" cxnId="{3ECE573D-4B59-4393-8EF9-F40970FB28E5}">
      <dgm:prSet/>
      <dgm:spPr/>
      <dgm:t>
        <a:bodyPr/>
        <a:lstStyle/>
        <a:p>
          <a:endParaRPr lang="en-US"/>
        </a:p>
      </dgm:t>
    </dgm:pt>
    <dgm:pt modelId="{3FE7366F-EC89-45F5-B4B9-91C9A0F5DA72}">
      <dgm:prSet phldrT="[Text]"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Community Pathways </a:t>
          </a:r>
        </a:p>
        <a:p>
          <a:r>
            <a:rPr lang="en-US" sz="2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Waive</a:t>
          </a:r>
          <a:r>
            <a: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r</a:t>
          </a:r>
        </a:p>
      </dgm:t>
    </dgm:pt>
    <dgm:pt modelId="{C7950F46-498A-417F-9649-AFFE4C977707}" type="parTrans" cxnId="{72235732-95A1-4FC8-87F5-B7A9731ABF09}">
      <dgm:prSet/>
      <dgm:spPr/>
      <dgm:t>
        <a:bodyPr/>
        <a:lstStyle/>
        <a:p>
          <a:endParaRPr lang="en-US"/>
        </a:p>
      </dgm:t>
    </dgm:pt>
    <dgm:pt modelId="{E348F917-6A6C-487F-BBDB-825E04446583}" type="sibTrans" cxnId="{72235732-95A1-4FC8-87F5-B7A9731ABF09}">
      <dgm:prSet/>
      <dgm:spPr/>
      <dgm:t>
        <a:bodyPr/>
        <a:lstStyle/>
        <a:p>
          <a:endParaRPr lang="en-US"/>
        </a:p>
      </dgm:t>
    </dgm:pt>
    <dgm:pt modelId="{4971F205-7E23-4B1B-AA48-053C43C6AA25}">
      <dgm:prSet phldrT="[Text]"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Various Support Services</a:t>
          </a:r>
        </a:p>
      </dgm:t>
    </dgm:pt>
    <dgm:pt modelId="{B3490113-F5D4-45D8-A67E-F409B1B2DDEC}" type="parTrans" cxnId="{5395BC4C-481F-4257-B975-B7285537FE70}">
      <dgm:prSet/>
      <dgm:spPr/>
      <dgm:t>
        <a:bodyPr/>
        <a:lstStyle/>
        <a:p>
          <a:endParaRPr lang="en-US"/>
        </a:p>
      </dgm:t>
    </dgm:pt>
    <dgm:pt modelId="{6557F7CE-38CA-4D01-B5CE-FF8F60789C52}" type="sibTrans" cxnId="{5395BC4C-481F-4257-B975-B7285537FE70}">
      <dgm:prSet/>
      <dgm:spPr/>
      <dgm:t>
        <a:bodyPr/>
        <a:lstStyle/>
        <a:p>
          <a:endParaRPr lang="en-US"/>
        </a:p>
      </dgm:t>
    </dgm:pt>
    <dgm:pt modelId="{4D0C5FE3-2A7B-4AD9-B542-C35024A081BC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Children and adults</a:t>
          </a:r>
        </a:p>
      </dgm:t>
    </dgm:pt>
    <dgm:pt modelId="{3C17895F-0348-4277-ADF8-4FEF7DB0FC8A}" type="parTrans" cxnId="{C2EE16EF-FC26-4B3B-84E6-F09418674942}">
      <dgm:prSet/>
      <dgm:spPr/>
      <dgm:t>
        <a:bodyPr/>
        <a:lstStyle/>
        <a:p>
          <a:endParaRPr lang="en-US"/>
        </a:p>
      </dgm:t>
    </dgm:pt>
    <dgm:pt modelId="{7A791B9F-1F2D-44C0-BC48-86E0F59874C4}" type="sibTrans" cxnId="{C2EE16EF-FC26-4B3B-84E6-F09418674942}">
      <dgm:prSet/>
      <dgm:spPr/>
      <dgm:t>
        <a:bodyPr/>
        <a:lstStyle/>
        <a:p>
          <a:endParaRPr lang="en-US"/>
        </a:p>
      </dgm:t>
    </dgm:pt>
    <dgm:pt modelId="{324E0127-024B-4938-ADE1-EADB0AFA83A3}">
      <dgm:prSet phldrT="[Text]"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Service Cap of $12,000 annually</a:t>
          </a:r>
        </a:p>
      </dgm:t>
    </dgm:pt>
    <dgm:pt modelId="{30965DB9-A479-4913-AA5A-79466C7C5F9E}" type="parTrans" cxnId="{2A8ACD06-9D47-4467-BE83-975FDDD4D4BC}">
      <dgm:prSet/>
      <dgm:spPr/>
      <dgm:t>
        <a:bodyPr/>
        <a:lstStyle/>
        <a:p>
          <a:endParaRPr lang="en-US"/>
        </a:p>
      </dgm:t>
    </dgm:pt>
    <dgm:pt modelId="{5BEE9E0F-FCAF-4404-81DC-A88540F3A6BD}" type="sibTrans" cxnId="{2A8ACD06-9D47-4467-BE83-975FDDD4D4BC}">
      <dgm:prSet/>
      <dgm:spPr/>
      <dgm:t>
        <a:bodyPr/>
        <a:lstStyle/>
        <a:p>
          <a:endParaRPr lang="en-US"/>
        </a:p>
      </dgm:t>
    </dgm:pt>
    <dgm:pt modelId="{6EA224CF-9916-4A87-B00D-FCA25D1304AC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Meaningful Day and Support Services</a:t>
          </a:r>
        </a:p>
      </dgm:t>
    </dgm:pt>
    <dgm:pt modelId="{B529133E-4A81-4C39-80A5-53B6D199279C}" type="parTrans" cxnId="{37445D4A-2C7C-4197-BD91-71EF0BFF7FD1}">
      <dgm:prSet/>
      <dgm:spPr/>
      <dgm:t>
        <a:bodyPr/>
        <a:lstStyle/>
        <a:p>
          <a:endParaRPr lang="en-US"/>
        </a:p>
      </dgm:t>
    </dgm:pt>
    <dgm:pt modelId="{E52AC3AD-421F-465E-991A-5DB7475FDC5A}" type="sibTrans" cxnId="{37445D4A-2C7C-4197-BD91-71EF0BFF7FD1}">
      <dgm:prSet/>
      <dgm:spPr/>
      <dgm:t>
        <a:bodyPr/>
        <a:lstStyle/>
        <a:p>
          <a:endParaRPr lang="en-US"/>
        </a:p>
      </dgm:t>
    </dgm:pt>
    <dgm:pt modelId="{81C38E9E-F562-4B97-9967-8E3A1127AF39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Service Cap of $25,000 annually</a:t>
          </a:r>
        </a:p>
      </dgm:t>
    </dgm:pt>
    <dgm:pt modelId="{F3389724-F3C7-4055-B077-53ED01A50ED4}" type="parTrans" cxnId="{08BBA452-7DA3-44E9-B874-05A0F138C121}">
      <dgm:prSet/>
      <dgm:spPr/>
      <dgm:t>
        <a:bodyPr/>
        <a:lstStyle/>
        <a:p>
          <a:endParaRPr lang="en-US"/>
        </a:p>
      </dgm:t>
    </dgm:pt>
    <dgm:pt modelId="{60CA7DA5-A216-439B-B2AA-150044F5D425}" type="sibTrans" cxnId="{08BBA452-7DA3-44E9-B874-05A0F138C121}">
      <dgm:prSet/>
      <dgm:spPr/>
      <dgm:t>
        <a:bodyPr/>
        <a:lstStyle/>
        <a:p>
          <a:endParaRPr lang="en-US"/>
        </a:p>
      </dgm:t>
    </dgm:pt>
    <dgm:pt modelId="{DEF01274-2F6B-48F3-A67B-7EFC3F5DC05C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Children and adults</a:t>
          </a:r>
        </a:p>
      </dgm:t>
    </dgm:pt>
    <dgm:pt modelId="{B8CEFBF4-3356-4721-BE41-CB883471BD07}" type="parTrans" cxnId="{D3D70AA7-6AD9-439F-91F9-C82E31542891}">
      <dgm:prSet/>
      <dgm:spPr/>
      <dgm:t>
        <a:bodyPr/>
        <a:lstStyle/>
        <a:p>
          <a:endParaRPr lang="en-US"/>
        </a:p>
      </dgm:t>
    </dgm:pt>
    <dgm:pt modelId="{56B03850-03B5-45AA-BADB-CFB1CD1AC516}" type="sibTrans" cxnId="{D3D70AA7-6AD9-439F-91F9-C82E31542891}">
      <dgm:prSet/>
      <dgm:spPr/>
      <dgm:t>
        <a:bodyPr/>
        <a:lstStyle/>
        <a:p>
          <a:endParaRPr lang="en-US"/>
        </a:p>
      </dgm:t>
    </dgm:pt>
    <dgm:pt modelId="{62FC7D83-025B-4DDC-AFF4-4133FB9E4EA8}">
      <dgm:prSet custT="1"/>
      <dgm:spPr/>
      <dgm:t>
        <a:bodyPr/>
        <a:lstStyle/>
        <a:p>
          <a:r>
            <a:rPr lang="en-US" sz="1800" dirty="0">
              <a:latin typeface="Times New Roman" pitchFamily="18" charset="0"/>
              <a:cs typeface="Times New Roman" pitchFamily="18" charset="0"/>
            </a:rPr>
            <a:t>Meaningful Day, Support, and Residential Services</a:t>
          </a:r>
        </a:p>
      </dgm:t>
    </dgm:pt>
    <dgm:pt modelId="{3686837C-C460-4871-8DB9-044B362F3E4D}" type="parTrans" cxnId="{A6F70956-1743-40EB-8C3C-49B53D459808}">
      <dgm:prSet/>
      <dgm:spPr/>
      <dgm:t>
        <a:bodyPr/>
        <a:lstStyle/>
        <a:p>
          <a:endParaRPr lang="en-US"/>
        </a:p>
      </dgm:t>
    </dgm:pt>
    <dgm:pt modelId="{6A6B559A-2D78-4A39-BDAD-DDF5B54C4879}" type="sibTrans" cxnId="{A6F70956-1743-40EB-8C3C-49B53D459808}">
      <dgm:prSet/>
      <dgm:spPr/>
      <dgm:t>
        <a:bodyPr/>
        <a:lstStyle/>
        <a:p>
          <a:endParaRPr lang="en-US"/>
        </a:p>
      </dgm:t>
    </dgm:pt>
    <dgm:pt modelId="{3DE08175-1901-4B37-8937-311B06E912DD}" type="pres">
      <dgm:prSet presAssocID="{AA764E91-1C50-42C5-9360-2E7D12971ED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582A1B-005E-4BDC-B4E9-66EEC1459BBA}" type="pres">
      <dgm:prSet presAssocID="{9CBB84EE-CB5F-449D-ADCC-E1C20FA5AE13}" presName="composite" presStyleCnt="0"/>
      <dgm:spPr/>
    </dgm:pt>
    <dgm:pt modelId="{63FE09E3-F78D-43CF-B47E-FCA2DE6E2CB2}" type="pres">
      <dgm:prSet presAssocID="{9CBB84EE-CB5F-449D-ADCC-E1C20FA5AE13}" presName="parTx" presStyleLbl="alignNode1" presStyleIdx="0" presStyleCnt="3" custScaleX="115945" custScaleY="155550" custLinFactNeighborX="2435" custLinFactNeighborY="-992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61FDAE-245E-4075-A4B1-ED9B89F2CCD2}" type="pres">
      <dgm:prSet presAssocID="{9CBB84EE-CB5F-449D-ADCC-E1C20FA5AE13}" presName="desTx" presStyleLbl="alignAccFollowNode1" presStyleIdx="0" presStyleCnt="3" custScaleX="114921" custScaleY="65619" custLinFactNeighborX="3161" custLinFactNeighborY="-333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D1BB79-6D22-4066-94CA-8FA6ABDB8A93}" type="pres">
      <dgm:prSet presAssocID="{7B1E1EF3-94CA-464D-9464-375DC4D126D4}" presName="space" presStyleCnt="0"/>
      <dgm:spPr/>
    </dgm:pt>
    <dgm:pt modelId="{911220D6-668E-4649-A24A-674121C2DFF3}" type="pres">
      <dgm:prSet presAssocID="{19B16546-A834-41B4-AE29-C32706D2D791}" presName="composite" presStyleCnt="0"/>
      <dgm:spPr/>
    </dgm:pt>
    <dgm:pt modelId="{98071BAD-0AD3-4617-9B4C-C13F4BAFB3F2}" type="pres">
      <dgm:prSet presAssocID="{19B16546-A834-41B4-AE29-C32706D2D791}" presName="parTx" presStyleLbl="alignNode1" presStyleIdx="1" presStyleCnt="3" custScaleX="115945" custScaleY="155550" custLinFactY="-6921" custLinFactNeighborX="2312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C6F5F0-FEE8-4B1B-97C9-AEF6AECBB066}" type="pres">
      <dgm:prSet presAssocID="{19B16546-A834-41B4-AE29-C32706D2D791}" presName="desTx" presStyleLbl="alignAccFollowNode1" presStyleIdx="1" presStyleCnt="3" custScaleX="114627" custScaleY="66549" custLinFactNeighborX="3161" custLinFactNeighborY="-335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186420-44D8-43F1-9B22-84DA1C4FB474}" type="pres">
      <dgm:prSet presAssocID="{4FBB9062-AAB8-4F3A-ADD3-877050499A14}" presName="space" presStyleCnt="0"/>
      <dgm:spPr/>
    </dgm:pt>
    <dgm:pt modelId="{FFBCB50D-4725-4369-A9EC-7AF186B92C32}" type="pres">
      <dgm:prSet presAssocID="{3FE7366F-EC89-45F5-B4B9-91C9A0F5DA72}" presName="composite" presStyleCnt="0"/>
      <dgm:spPr/>
    </dgm:pt>
    <dgm:pt modelId="{C397744F-3274-4251-B151-4E3FAFF02FC5}" type="pres">
      <dgm:prSet presAssocID="{3FE7366F-EC89-45F5-B4B9-91C9A0F5DA72}" presName="parTx" presStyleLbl="alignNode1" presStyleIdx="2" presStyleCnt="3" custScaleX="115945" custScaleY="160678" custLinFactY="-14823" custLinFactNeighborX="318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287D18-C326-40F6-97BB-95937BB57152}" type="pres">
      <dgm:prSet presAssocID="{3FE7366F-EC89-45F5-B4B9-91C9A0F5DA72}" presName="desTx" presStyleLbl="alignAccFollowNode1" presStyleIdx="2" presStyleCnt="3" custScaleX="115343" custScaleY="66139" custLinFactNeighborX="-13" custLinFactNeighborY="-3328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ECE573D-4B59-4393-8EF9-F40970FB28E5}" srcId="{AA764E91-1C50-42C5-9360-2E7D12971ED1}" destId="{19B16546-A834-41B4-AE29-C32706D2D791}" srcOrd="1" destOrd="0" parTransId="{35DB7F05-156F-431F-B449-BE12DD9B2DDB}" sibTransId="{4FBB9062-AAB8-4F3A-ADD3-877050499A14}"/>
    <dgm:cxn modelId="{7598BA39-4470-4933-9A46-9614940D6DB8}" srcId="{9CBB84EE-CB5F-449D-ADCC-E1C20FA5AE13}" destId="{8F3ED05B-D078-4A85-BEF2-0F04244A2917}" srcOrd="0" destOrd="0" parTransId="{FE18AC58-F703-4912-8763-4303544B0BCD}" sibTransId="{56081FD9-4E3A-488B-AAC2-69319636C5BC}"/>
    <dgm:cxn modelId="{ABA95C13-36DE-4AE9-B47C-9E7B9BD7FB86}" type="presOf" srcId="{3FE7366F-EC89-45F5-B4B9-91C9A0F5DA72}" destId="{C397744F-3274-4251-B151-4E3FAFF02FC5}" srcOrd="0" destOrd="0" presId="urn:microsoft.com/office/officeart/2005/8/layout/hList1"/>
    <dgm:cxn modelId="{06D8FD51-5FE3-4D33-BCE0-F4694D2D526A}" type="presOf" srcId="{62FC7D83-025B-4DDC-AFF4-4133FB9E4EA8}" destId="{02287D18-C326-40F6-97BB-95937BB57152}" srcOrd="0" destOrd="1" presId="urn:microsoft.com/office/officeart/2005/8/layout/hList1"/>
    <dgm:cxn modelId="{C30D6B8A-2EA4-44ED-8F89-98DB35EB9A9A}" type="presOf" srcId="{6EA224CF-9916-4A87-B00D-FCA25D1304AC}" destId="{09C6F5F0-FEE8-4B1B-97C9-AEF6AECBB066}" srcOrd="0" destOrd="1" presId="urn:microsoft.com/office/officeart/2005/8/layout/hList1"/>
    <dgm:cxn modelId="{D3D70AA7-6AD9-439F-91F9-C82E31542891}" srcId="{3FE7366F-EC89-45F5-B4B9-91C9A0F5DA72}" destId="{DEF01274-2F6B-48F3-A67B-7EFC3F5DC05C}" srcOrd="0" destOrd="0" parTransId="{B8CEFBF4-3356-4721-BE41-CB883471BD07}" sibTransId="{56B03850-03B5-45AA-BADB-CFB1CD1AC516}"/>
    <dgm:cxn modelId="{72235732-95A1-4FC8-87F5-B7A9731ABF09}" srcId="{AA764E91-1C50-42C5-9360-2E7D12971ED1}" destId="{3FE7366F-EC89-45F5-B4B9-91C9A0F5DA72}" srcOrd="2" destOrd="0" parTransId="{C7950F46-498A-417F-9649-AFFE4C977707}" sibTransId="{E348F917-6A6C-487F-BBDB-825E04446583}"/>
    <dgm:cxn modelId="{08BBA452-7DA3-44E9-B874-05A0F138C121}" srcId="{19B16546-A834-41B4-AE29-C32706D2D791}" destId="{81C38E9E-F562-4B97-9967-8E3A1127AF39}" srcOrd="2" destOrd="0" parTransId="{F3389724-F3C7-4055-B077-53ED01A50ED4}" sibTransId="{60CA7DA5-A216-439B-B2AA-150044F5D425}"/>
    <dgm:cxn modelId="{195CE88B-A6D8-4526-A77D-6BA3F05E8B78}" type="presOf" srcId="{DEF01274-2F6B-48F3-A67B-7EFC3F5DC05C}" destId="{02287D18-C326-40F6-97BB-95937BB57152}" srcOrd="0" destOrd="0" presId="urn:microsoft.com/office/officeart/2005/8/layout/hList1"/>
    <dgm:cxn modelId="{EC1E077A-A4B9-4936-B34E-3F91718100C1}" type="presOf" srcId="{4971F205-7E23-4B1B-AA48-053C43C6AA25}" destId="{2F61FDAE-245E-4075-A4B1-ED9B89F2CCD2}" srcOrd="0" destOrd="1" presId="urn:microsoft.com/office/officeart/2005/8/layout/hList1"/>
    <dgm:cxn modelId="{5395BC4C-481F-4257-B975-B7285537FE70}" srcId="{9CBB84EE-CB5F-449D-ADCC-E1C20FA5AE13}" destId="{4971F205-7E23-4B1B-AA48-053C43C6AA25}" srcOrd="1" destOrd="0" parTransId="{B3490113-F5D4-45D8-A67E-F409B1B2DDEC}" sibTransId="{6557F7CE-38CA-4D01-B5CE-FF8F60789C52}"/>
    <dgm:cxn modelId="{BDE808E9-FE8E-46AB-9962-36879E8DD12E}" type="presOf" srcId="{4D0C5FE3-2A7B-4AD9-B542-C35024A081BC}" destId="{09C6F5F0-FEE8-4B1B-97C9-AEF6AECBB066}" srcOrd="0" destOrd="0" presId="urn:microsoft.com/office/officeart/2005/8/layout/hList1"/>
    <dgm:cxn modelId="{37445D4A-2C7C-4197-BD91-71EF0BFF7FD1}" srcId="{19B16546-A834-41B4-AE29-C32706D2D791}" destId="{6EA224CF-9916-4A87-B00D-FCA25D1304AC}" srcOrd="1" destOrd="0" parTransId="{B529133E-4A81-4C39-80A5-53B6D199279C}" sibTransId="{E52AC3AD-421F-465E-991A-5DB7475FDC5A}"/>
    <dgm:cxn modelId="{0879D51F-F005-4B0C-8697-A4C50A76815C}" type="presOf" srcId="{81C38E9E-F562-4B97-9967-8E3A1127AF39}" destId="{09C6F5F0-FEE8-4B1B-97C9-AEF6AECBB066}" srcOrd="0" destOrd="2" presId="urn:microsoft.com/office/officeart/2005/8/layout/hList1"/>
    <dgm:cxn modelId="{C2EE16EF-FC26-4B3B-84E6-F09418674942}" srcId="{19B16546-A834-41B4-AE29-C32706D2D791}" destId="{4D0C5FE3-2A7B-4AD9-B542-C35024A081BC}" srcOrd="0" destOrd="0" parTransId="{3C17895F-0348-4277-ADF8-4FEF7DB0FC8A}" sibTransId="{7A791B9F-1F2D-44C0-BC48-86E0F59874C4}"/>
    <dgm:cxn modelId="{6A9A789A-10D0-455A-92DA-51B1F755A08B}" type="presOf" srcId="{19B16546-A834-41B4-AE29-C32706D2D791}" destId="{98071BAD-0AD3-4617-9B4C-C13F4BAFB3F2}" srcOrd="0" destOrd="0" presId="urn:microsoft.com/office/officeart/2005/8/layout/hList1"/>
    <dgm:cxn modelId="{2A8ACD06-9D47-4467-BE83-975FDDD4D4BC}" srcId="{9CBB84EE-CB5F-449D-ADCC-E1C20FA5AE13}" destId="{324E0127-024B-4938-ADE1-EADB0AFA83A3}" srcOrd="2" destOrd="0" parTransId="{30965DB9-A479-4913-AA5A-79466C7C5F9E}" sibTransId="{5BEE9E0F-FCAF-4404-81DC-A88540F3A6BD}"/>
    <dgm:cxn modelId="{A6F70956-1743-40EB-8C3C-49B53D459808}" srcId="{3FE7366F-EC89-45F5-B4B9-91C9A0F5DA72}" destId="{62FC7D83-025B-4DDC-AFF4-4133FB9E4EA8}" srcOrd="1" destOrd="0" parTransId="{3686837C-C460-4871-8DB9-044B362F3E4D}" sibTransId="{6A6B559A-2D78-4A39-BDAD-DDF5B54C4879}"/>
    <dgm:cxn modelId="{D3D5F69B-CB8C-424B-98C0-F0B0947F250C}" type="presOf" srcId="{8F3ED05B-D078-4A85-BEF2-0F04244A2917}" destId="{2F61FDAE-245E-4075-A4B1-ED9B89F2CCD2}" srcOrd="0" destOrd="0" presId="urn:microsoft.com/office/officeart/2005/8/layout/hList1"/>
    <dgm:cxn modelId="{79FB33BB-B300-4554-9C46-7BD6BC215F4A}" type="presOf" srcId="{324E0127-024B-4938-ADE1-EADB0AFA83A3}" destId="{2F61FDAE-245E-4075-A4B1-ED9B89F2CCD2}" srcOrd="0" destOrd="2" presId="urn:microsoft.com/office/officeart/2005/8/layout/hList1"/>
    <dgm:cxn modelId="{2D3F0396-6C45-4E15-AF3D-F5467E88A1AF}" type="presOf" srcId="{9CBB84EE-CB5F-449D-ADCC-E1C20FA5AE13}" destId="{63FE09E3-F78D-43CF-B47E-FCA2DE6E2CB2}" srcOrd="0" destOrd="0" presId="urn:microsoft.com/office/officeart/2005/8/layout/hList1"/>
    <dgm:cxn modelId="{4801DE97-85A9-490B-8B9F-F9F2306E082B}" type="presOf" srcId="{AA764E91-1C50-42C5-9360-2E7D12971ED1}" destId="{3DE08175-1901-4B37-8937-311B06E912DD}" srcOrd="0" destOrd="0" presId="urn:microsoft.com/office/officeart/2005/8/layout/hList1"/>
    <dgm:cxn modelId="{E538FEDB-8568-436E-ABF5-89CFAEDC4E93}" srcId="{AA764E91-1C50-42C5-9360-2E7D12971ED1}" destId="{9CBB84EE-CB5F-449D-ADCC-E1C20FA5AE13}" srcOrd="0" destOrd="0" parTransId="{8AAE00FA-B2F2-4CA6-8FAA-42BBD1E819E0}" sibTransId="{7B1E1EF3-94CA-464D-9464-375DC4D126D4}"/>
    <dgm:cxn modelId="{B0053EA4-114A-4028-92D2-DFBA6CAA6CCC}" type="presParOf" srcId="{3DE08175-1901-4B37-8937-311B06E912DD}" destId="{26582A1B-005E-4BDC-B4E9-66EEC1459BBA}" srcOrd="0" destOrd="0" presId="urn:microsoft.com/office/officeart/2005/8/layout/hList1"/>
    <dgm:cxn modelId="{8321BDB6-9EE3-48CE-A6C1-AB8FCE8DC70E}" type="presParOf" srcId="{26582A1B-005E-4BDC-B4E9-66EEC1459BBA}" destId="{63FE09E3-F78D-43CF-B47E-FCA2DE6E2CB2}" srcOrd="0" destOrd="0" presId="urn:microsoft.com/office/officeart/2005/8/layout/hList1"/>
    <dgm:cxn modelId="{3F5756F5-080D-499B-A932-85826E48FA0C}" type="presParOf" srcId="{26582A1B-005E-4BDC-B4E9-66EEC1459BBA}" destId="{2F61FDAE-245E-4075-A4B1-ED9B89F2CCD2}" srcOrd="1" destOrd="0" presId="urn:microsoft.com/office/officeart/2005/8/layout/hList1"/>
    <dgm:cxn modelId="{15201472-A269-48B4-8414-AA5216CD49CD}" type="presParOf" srcId="{3DE08175-1901-4B37-8937-311B06E912DD}" destId="{6AD1BB79-6D22-4066-94CA-8FA6ABDB8A93}" srcOrd="1" destOrd="0" presId="urn:microsoft.com/office/officeart/2005/8/layout/hList1"/>
    <dgm:cxn modelId="{74C703EE-ABD1-41F1-92CF-DF69B621178F}" type="presParOf" srcId="{3DE08175-1901-4B37-8937-311B06E912DD}" destId="{911220D6-668E-4649-A24A-674121C2DFF3}" srcOrd="2" destOrd="0" presId="urn:microsoft.com/office/officeart/2005/8/layout/hList1"/>
    <dgm:cxn modelId="{FCFDBDA2-0B87-4491-B9CF-2AE20A09AE9B}" type="presParOf" srcId="{911220D6-668E-4649-A24A-674121C2DFF3}" destId="{98071BAD-0AD3-4617-9B4C-C13F4BAFB3F2}" srcOrd="0" destOrd="0" presId="urn:microsoft.com/office/officeart/2005/8/layout/hList1"/>
    <dgm:cxn modelId="{BED913EA-7749-4560-8595-A3CBE229924A}" type="presParOf" srcId="{911220D6-668E-4649-A24A-674121C2DFF3}" destId="{09C6F5F0-FEE8-4B1B-97C9-AEF6AECBB066}" srcOrd="1" destOrd="0" presId="urn:microsoft.com/office/officeart/2005/8/layout/hList1"/>
    <dgm:cxn modelId="{C3767A6D-1E96-4960-971F-5B6FB63B0076}" type="presParOf" srcId="{3DE08175-1901-4B37-8937-311B06E912DD}" destId="{EB186420-44D8-43F1-9B22-84DA1C4FB474}" srcOrd="3" destOrd="0" presId="urn:microsoft.com/office/officeart/2005/8/layout/hList1"/>
    <dgm:cxn modelId="{B82F8D1F-F52A-4EE2-84EE-FCB743F19989}" type="presParOf" srcId="{3DE08175-1901-4B37-8937-311B06E912DD}" destId="{FFBCB50D-4725-4369-A9EC-7AF186B92C32}" srcOrd="4" destOrd="0" presId="urn:microsoft.com/office/officeart/2005/8/layout/hList1"/>
    <dgm:cxn modelId="{F2C53821-A77E-49B2-8AF8-A1590959A9DF}" type="presParOf" srcId="{FFBCB50D-4725-4369-A9EC-7AF186B92C32}" destId="{C397744F-3274-4251-B151-4E3FAFF02FC5}" srcOrd="0" destOrd="0" presId="urn:microsoft.com/office/officeart/2005/8/layout/hList1"/>
    <dgm:cxn modelId="{0031A02B-3385-48A1-AF83-E2B8D27181BA}" type="presParOf" srcId="{FFBCB50D-4725-4369-A9EC-7AF186B92C32}" destId="{02287D18-C326-40F6-97BB-95937BB57152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r>
              <a:rPr lang="en-US"/>
              <a:t>Baltimore County Provider Council Meeting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r>
              <a:rPr lang="en-US"/>
              <a:t>April 24, 2018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DAF028-5421-4C04-821D-82007ACB52F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111741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lIns="93162" tIns="93162" rIns="93162" bIns="93162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5094884"/>
      </p:ext>
    </p:extLst>
  </p:cSld>
  <p:clrMap bg1="lt1" tx1="dk1" bg2="dk2" tx2="lt2" accent1="accent1" accent2="accent2" accent3="accent3" accent4="accent4" accent5="accent5" accent6="accent6" hlink="hlink" folHlink="folHlink"/>
  <p:hf ftr="0"/>
  <p:notesStyle>
    <a:lvl1pPr marL="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8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75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6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49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43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12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00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86" algn="l" defTabSz="91417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 you for having me. Your third choice of presenter behind Mardi Adams and Dir. of Fed Programs, Rhonda Workman. Enthusiasm for supporting individuals and families challenged by disabilities.</a:t>
            </a:r>
          </a:p>
        </p:txBody>
      </p:sp>
    </p:spTree>
    <p:extLst>
      <p:ext uri="{BB962C8B-B14F-4D97-AF65-F5344CB8AC3E}">
        <p14:creationId xmlns:p14="http://schemas.microsoft.com/office/powerpoint/2010/main" val="44504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Someone may for example have a mild intellectual disability, which will likely never change. But say that same person works in an office, gets herself to and from work on a city bus, maintains her own apartment and pays rent every month. And does all of that with minimal assistance from her family and other natural supports – for example her church. Determined “supports only.”  Misnomer….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Wait list is one of the most difficult aspects of our waivers, for people with clear and sometimes severe disabilities. D/t need to ensure funds go first to those that need it most. All but 16 states use wait lists to manage resources. TX has the most:117,000.   MD maintained 12,000 on the waitlist, but in the past 3 months have been bringing in hundreds, eventually 1100 due to our two new support waivers and our ability this year to bring everyone in from CR and some from CP.</a:t>
            </a:r>
          </a:p>
          <a:p>
            <a:pPr>
              <a:buNone/>
            </a:pPr>
            <a:r>
              <a:rPr lang="en-US" b="0" i="0" dirty="0">
                <a:solidFill>
                  <a:srgbClr val="0A0A0A"/>
                </a:solidFill>
                <a:effectLst/>
                <a:latin typeface="PT Sans"/>
              </a:rPr>
              <a:t>Adult-only waivers, including Living at Home, Older Adults, and TBI.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Through better regulations, polices and practices our goal is integrated supports</a:t>
            </a:r>
            <a:r>
              <a:rPr lang="en-US" baseline="0" dirty="0"/>
              <a:t> &amp; services</a:t>
            </a:r>
            <a:r>
              <a:rPr lang="en-US" dirty="0"/>
              <a:t>. Serve the person where he/she</a:t>
            </a:r>
            <a:r>
              <a:rPr lang="en-US" baseline="0" dirty="0"/>
              <a:t> is, how and when he/she needs services based on what’s important to and for him/her.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8152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Describe the various</a:t>
            </a:r>
            <a:r>
              <a:rPr lang="en-US" baseline="0" dirty="0"/>
              <a:t> aspects/resources of the Star. 4 pts Not just for people with intellectual and developmental disabilities. </a:t>
            </a:r>
            <a:r>
              <a:rPr lang="en-US" b="1" baseline="0" dirty="0"/>
              <a:t>Everyone.  </a:t>
            </a:r>
            <a:r>
              <a:rPr lang="en-US" b="0" baseline="0" dirty="0"/>
              <a:t>Eligibility specific supports can be helpful and needed, but they are less associated with the things people identify as giving them a Good Life. </a:t>
            </a:r>
            <a:endParaRPr b="1"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lIns="93162" tIns="93162" rIns="93162" bIns="93162" anchor="t" anchorCtr="0">
            <a:noAutofit/>
          </a:bodyPr>
          <a:lstStyle/>
          <a:p>
            <a:r>
              <a:rPr lang="en-US" dirty="0"/>
              <a:t>Describe, how eligibility specific services alone aren’t enough / don’t lead to the good life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82370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DDA Services rely on Medicaid dollars for funding.</a:t>
            </a:r>
          </a:p>
          <a:p>
            <a:pPr indent="-77648">
              <a:buClr>
                <a:schemeClr val="dk1"/>
              </a:buClr>
              <a:buSzPts val="12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DDA offers two service models:  Traditional and Self-Direction.</a:t>
            </a:r>
          </a:p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Both models are funded using Medicaid dollars</a:t>
            </a:r>
          </a:p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Whether an individual chooses “traditional” or “self-direction” has no impact on the source of funding.</a:t>
            </a:r>
          </a:p>
          <a:p>
            <a:pPr indent="-77648">
              <a:buClr>
                <a:schemeClr val="dk1"/>
              </a:buClr>
              <a:buSzPts val="12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Individuals opting for self-direction choose to be the employer of record.</a:t>
            </a:r>
          </a:p>
          <a:p>
            <a:pPr indent="-77648">
              <a:buClr>
                <a:schemeClr val="dk1"/>
              </a:buClr>
              <a:buSzPts val="12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Reference:</a:t>
            </a:r>
          </a:p>
          <a:p>
            <a:pPr indent="-77648">
              <a:buClr>
                <a:schemeClr val="dk1"/>
              </a:buClr>
              <a:buSzPts val="12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indent="-77648">
              <a:buClr>
                <a:schemeClr val="dk1"/>
              </a:buClr>
              <a:buSzPts val="1200"/>
            </a:pPr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CMS defines Self-Directed Services</a:t>
            </a:r>
          </a:p>
          <a:p>
            <a:pPr lvl="0"/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Self-directed Medicaid services means that participants, or their representatives if applicable, have decision-making authority over certain services and take direct responsibility to manage their services with the assistance of a system of available supports. The self-directed service delivery model is an alternative to traditionally delivered and managed services, such as an agency delivery model. Self-direction of services allows participants to have the responsibility for managing all aspects of service delivery in a person-centered planning process.</a:t>
            </a:r>
          </a:p>
          <a:p>
            <a:pPr lvl="0"/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0"/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Self-direction promotes personal choice and control over the delivery of waiver services, including who provides the services and how services are provided. For example, participants are afforded the decision-making authority to recruit, hire, train and supervise the individuals who furnish their services. CMS calls this "employer authority." Participants may also have decision-making authority over how the Medicaid funds in a budget are spent. CMS refers to this as "budget authority.“</a:t>
            </a:r>
          </a:p>
          <a:p>
            <a:pPr lvl="1"/>
            <a:r>
              <a:rPr lang="en-US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https://www.medicaid.gov/medicaid/ltss/self-directed/index.html</a:t>
            </a:r>
          </a:p>
          <a:p>
            <a:pPr indent="-77648">
              <a:buClr>
                <a:schemeClr val="dk1"/>
              </a:buClr>
              <a:buSzPts val="1200"/>
            </a:pPr>
            <a:endParaRPr lang="en-US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1AEEABEF-F7B3-4475-8691-2AEAFC251CAB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90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/>
          <a:lstStyle/>
          <a:p>
            <a:fld id="{1AEEABEF-F7B3-4475-8691-2AEAFC251CA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7590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8878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dirty="0"/>
              <a:t>No disability too severe for someone to participate fully and find fulfillment all realms of the community.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As an agency, our job is to not to </a:t>
            </a:r>
            <a:r>
              <a:rPr lang="en-US" b="1" dirty="0"/>
              <a:t>care for </a:t>
            </a:r>
            <a:r>
              <a:rPr lang="en-US" dirty="0"/>
              <a:t>or </a:t>
            </a:r>
            <a:r>
              <a:rPr lang="en-US" b="1" dirty="0"/>
              <a:t>program for</a:t>
            </a:r>
            <a:r>
              <a:rPr lang="en-US" dirty="0"/>
              <a:t>, but to </a:t>
            </a:r>
            <a:r>
              <a:rPr lang="en-US" b="1" dirty="0"/>
              <a:t>partner</a:t>
            </a:r>
            <a:r>
              <a:rPr lang="en-US" dirty="0"/>
              <a:t> </a:t>
            </a:r>
            <a:r>
              <a:rPr lang="en-US" b="1" dirty="0"/>
              <a:t>with</a:t>
            </a:r>
            <a:r>
              <a:rPr lang="en-US" dirty="0"/>
              <a:t> people with disabilities and their families.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Our coordinated delivery system has a </a:t>
            </a:r>
            <a:r>
              <a:rPr lang="en-US" b="1" dirty="0"/>
              <a:t>purpose</a:t>
            </a:r>
            <a:r>
              <a:rPr lang="en-US" dirty="0"/>
              <a:t>: that through it, people </a:t>
            </a:r>
            <a:r>
              <a:rPr lang="en-US" b="1" dirty="0"/>
              <a:t>young and old </a:t>
            </a:r>
            <a:r>
              <a:rPr lang="en-US" dirty="0"/>
              <a:t>with intellectual and </a:t>
            </a:r>
            <a:r>
              <a:rPr lang="en-US" dirty="0" err="1"/>
              <a:t>devlpmental</a:t>
            </a:r>
            <a:r>
              <a:rPr lang="en-US" dirty="0"/>
              <a:t> disabilities will determine </a:t>
            </a:r>
            <a:r>
              <a:rPr lang="en-US" b="1" dirty="0"/>
              <a:t>their own </a:t>
            </a:r>
            <a:r>
              <a:rPr lang="en-US" dirty="0"/>
              <a:t>life choices, be </a:t>
            </a:r>
            <a:r>
              <a:rPr lang="en-US" b="1" dirty="0"/>
              <a:t>productive</a:t>
            </a:r>
            <a:r>
              <a:rPr lang="en-US" dirty="0"/>
              <a:t>, </a:t>
            </a:r>
            <a:r>
              <a:rPr lang="en-US" b="1" dirty="0"/>
              <a:t>interdependent with those they hold close </a:t>
            </a:r>
            <a:r>
              <a:rPr lang="en-US" dirty="0"/>
              <a:t>and </a:t>
            </a:r>
            <a:r>
              <a:rPr lang="en-US" b="1" dirty="0"/>
              <a:t>integrated and included </a:t>
            </a:r>
            <a:r>
              <a:rPr lang="en-US" dirty="0"/>
              <a:t>in community life </a:t>
            </a:r>
            <a:r>
              <a:rPr lang="en-US" b="1" dirty="0"/>
              <a:t>throughout</a:t>
            </a:r>
            <a:r>
              <a:rPr lang="en-US" dirty="0"/>
              <a:t> their lifespans.</a:t>
            </a:r>
          </a:p>
          <a:p>
            <a:pPr marL="228600" indent="-228600">
              <a:buFont typeface="+mj-lt"/>
              <a:buAutoNum type="arabicPeriod"/>
            </a:pPr>
            <a:r>
              <a:rPr lang="en-US" dirty="0"/>
              <a:t>We are only </a:t>
            </a:r>
            <a:r>
              <a:rPr lang="en-US" b="1" dirty="0"/>
              <a:t>part</a:t>
            </a:r>
            <a:r>
              <a:rPr lang="en-US" dirty="0"/>
              <a:t> of the solution. For any individual and family, there are </a:t>
            </a:r>
            <a:r>
              <a:rPr lang="en-US" b="1" dirty="0"/>
              <a:t>many resources and supports </a:t>
            </a:r>
            <a:r>
              <a:rPr lang="en-US" dirty="0"/>
              <a:t>to help people build and achieve </a:t>
            </a:r>
            <a:r>
              <a:rPr lang="en-US" b="1" dirty="0"/>
              <a:t>their vision </a:t>
            </a:r>
            <a:r>
              <a:rPr lang="en-US" dirty="0"/>
              <a:t>of a good life.</a:t>
            </a:r>
          </a:p>
          <a:p>
            <a:pPr marL="228600" indent="-228600">
              <a:buFont typeface="+mj-lt"/>
              <a:buAutoNum type="arabicPeriod"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Our services and supports are all designed around </a:t>
            </a:r>
            <a:r>
              <a:rPr lang="en-US" b="1" dirty="0"/>
              <a:t>five</a:t>
            </a:r>
            <a:r>
              <a:rPr lang="en-US" dirty="0"/>
              <a:t> unifying principles.</a:t>
            </a:r>
          </a:p>
        </p:txBody>
      </p:sp>
    </p:spTree>
    <p:extLst>
      <p:ext uri="{BB962C8B-B14F-4D97-AF65-F5344CB8AC3E}">
        <p14:creationId xmlns:p14="http://schemas.microsoft.com/office/powerpoint/2010/main" val="16090255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Your Council focuses on aging, but I wanted to include this slide just to highlight how DDA’s services are different from public entitlement programs.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Though it can feel overwhelming and scary, DDA has a generally straightforward application and entry process. All online.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Because there is </a:t>
            </a:r>
            <a:r>
              <a:rPr lang="en-US" b="1" dirty="0"/>
              <a:t>always a finite amount of funding</a:t>
            </a:r>
            <a:r>
              <a:rPr lang="en-US" dirty="0"/>
              <a:t>, we cannot support </a:t>
            </a:r>
            <a:r>
              <a:rPr lang="en-US" b="1" dirty="0"/>
              <a:t>every</a:t>
            </a:r>
            <a:r>
              <a:rPr lang="en-US" dirty="0"/>
              <a:t> person with a disability or even </a:t>
            </a:r>
            <a:r>
              <a:rPr lang="en-US" b="1" dirty="0"/>
              <a:t>every person with a developmental disability.</a:t>
            </a:r>
            <a:r>
              <a:rPr lang="en-US" dirty="0"/>
              <a:t> We use </a:t>
            </a:r>
            <a:r>
              <a:rPr lang="en-US" b="1" dirty="0"/>
              <a:t>wait lists</a:t>
            </a:r>
            <a:r>
              <a:rPr lang="en-US" dirty="0"/>
              <a:t>, </a:t>
            </a:r>
            <a:r>
              <a:rPr lang="en-US" b="1" dirty="0"/>
              <a:t>eligibility categories </a:t>
            </a:r>
            <a:r>
              <a:rPr lang="en-US" dirty="0"/>
              <a:t>and </a:t>
            </a:r>
            <a:r>
              <a:rPr lang="en-US" b="1" dirty="0"/>
              <a:t>priority statuses </a:t>
            </a:r>
            <a:r>
              <a:rPr lang="en-US" dirty="0"/>
              <a:t>to direct our limited funding where it’s </a:t>
            </a:r>
            <a:r>
              <a:rPr lang="en-US" b="1" dirty="0"/>
              <a:t>needed most, </a:t>
            </a:r>
            <a:r>
              <a:rPr lang="en-US" dirty="0"/>
              <a:t>and where it most closely aligns with the purpose of our administration as defined by Maryland law and regulation.  We have some mysterious sounding eligibility categories.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5 criteria, and depending on how many are met, a person is determined to be DD eligible, eligible for supports only, or not eligible for resources and services through DDA.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6012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wrap="square" lIns="93162" tIns="93162" rIns="93162" bIns="93162" anchor="t" anchorCtr="0">
            <a:noAutofit/>
          </a:bodyPr>
          <a:lstStyle/>
          <a:p>
            <a:pPr>
              <a:buNone/>
            </a:pPr>
            <a:r>
              <a:rPr lang="en-US" dirty="0"/>
              <a:t>Must meet all five criteria.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36319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05" tIns="91405" rIns="91405" bIns="914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05" tIns="91405" rIns="91405" bIns="914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05" tIns="91405" rIns="91405" bIns="9140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6476-3B9A-4578-838C-4FF1E18D96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034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12" indent="0">
              <a:buNone/>
              <a:defRPr sz="1500" b="1"/>
            </a:lvl2pPr>
            <a:lvl3pPr marL="685630" indent="0">
              <a:buNone/>
              <a:defRPr sz="1400" b="1"/>
            </a:lvl3pPr>
            <a:lvl4pPr marL="1028445" indent="0">
              <a:buNone/>
              <a:defRPr sz="1200" b="1"/>
            </a:lvl4pPr>
            <a:lvl5pPr marL="1371260" indent="0">
              <a:buNone/>
              <a:defRPr sz="1200" b="1"/>
            </a:lvl5pPr>
            <a:lvl6pPr marL="1714079" indent="0">
              <a:buNone/>
              <a:defRPr sz="1200" b="1"/>
            </a:lvl6pPr>
            <a:lvl7pPr marL="2056889" indent="0">
              <a:buNone/>
              <a:defRPr sz="1200" b="1"/>
            </a:lvl7pPr>
            <a:lvl8pPr marL="2399700" indent="0">
              <a:buNone/>
              <a:defRPr sz="1200" b="1"/>
            </a:lvl8pPr>
            <a:lvl9pPr marL="2742512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4848-D181-470D-AFB9-C136C26E9D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9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66F2-4F7E-4777-BB3E-DE770EE16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49535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11-FAF4-4375-87B4-B018E433BD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4933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FB24-9A41-4701-A342-DBD141798A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985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12" indent="0">
              <a:buNone/>
              <a:defRPr sz="2100"/>
            </a:lvl2pPr>
            <a:lvl3pPr marL="685630" indent="0">
              <a:buNone/>
              <a:defRPr sz="1800"/>
            </a:lvl3pPr>
            <a:lvl4pPr marL="1028445" indent="0">
              <a:buNone/>
              <a:defRPr sz="1500"/>
            </a:lvl4pPr>
            <a:lvl5pPr marL="1371260" indent="0">
              <a:buNone/>
              <a:defRPr sz="1500"/>
            </a:lvl5pPr>
            <a:lvl6pPr marL="1714079" indent="0">
              <a:buNone/>
              <a:defRPr sz="1500"/>
            </a:lvl6pPr>
            <a:lvl7pPr marL="2056889" indent="0">
              <a:buNone/>
              <a:defRPr sz="1500"/>
            </a:lvl7pPr>
            <a:lvl8pPr marL="2399700" indent="0">
              <a:buNone/>
              <a:defRPr sz="1500"/>
            </a:lvl8pPr>
            <a:lvl9pPr marL="2742512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12" indent="0">
              <a:buNone/>
              <a:defRPr sz="1100"/>
            </a:lvl2pPr>
            <a:lvl3pPr marL="685630" indent="0">
              <a:buNone/>
              <a:defRPr sz="900"/>
            </a:lvl3pPr>
            <a:lvl4pPr marL="1028445" indent="0">
              <a:buNone/>
              <a:defRPr sz="800"/>
            </a:lvl4pPr>
            <a:lvl5pPr marL="1371260" indent="0">
              <a:buNone/>
              <a:defRPr sz="800"/>
            </a:lvl5pPr>
            <a:lvl6pPr marL="1714079" indent="0">
              <a:buNone/>
              <a:defRPr sz="800"/>
            </a:lvl6pPr>
            <a:lvl7pPr marL="2056889" indent="0">
              <a:buNone/>
              <a:defRPr sz="800"/>
            </a:lvl7pPr>
            <a:lvl8pPr marL="2399700" indent="0">
              <a:buNone/>
              <a:defRPr sz="800"/>
            </a:lvl8pPr>
            <a:lvl9pPr marL="2742512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6B45-4984-44EC-865F-DDB9DB657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03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0560-C7F8-4575-828A-890F052B84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54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5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55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95AC-B4BD-4BB1-B9F5-EC8E68641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3709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21" indent="0" algn="ctr">
              <a:buNone/>
              <a:defRPr sz="1500"/>
            </a:lvl2pPr>
            <a:lvl3pPr marL="685647" indent="0" algn="ctr">
              <a:buNone/>
              <a:defRPr sz="1400"/>
            </a:lvl3pPr>
            <a:lvl4pPr marL="1028471" indent="0" algn="ctr">
              <a:buNone/>
              <a:defRPr sz="1200"/>
            </a:lvl4pPr>
            <a:lvl5pPr marL="1371294" indent="0" algn="ctr">
              <a:buNone/>
              <a:defRPr sz="1200"/>
            </a:lvl5pPr>
            <a:lvl6pPr marL="1714121" indent="0" algn="ctr">
              <a:buNone/>
              <a:defRPr sz="1200"/>
            </a:lvl6pPr>
            <a:lvl7pPr marL="2056940" indent="0" algn="ctr">
              <a:buNone/>
              <a:defRPr sz="1200"/>
            </a:lvl7pPr>
            <a:lvl8pPr marL="2399760" indent="0" algn="ctr">
              <a:buNone/>
              <a:defRPr sz="1200"/>
            </a:lvl8pPr>
            <a:lvl9pPr marL="2742581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DC4-B1EC-4CAD-A2E9-E3BC3E1D0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7165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659" y="4733925"/>
            <a:ext cx="2057400" cy="273844"/>
          </a:xfrm>
        </p:spPr>
        <p:txBody>
          <a:bodyPr/>
          <a:lstStyle>
            <a:lvl1pPr algn="l">
              <a:defRPr sz="1100" b="1"/>
            </a:lvl1pPr>
          </a:lstStyle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4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05" tIns="91405" rIns="91405" bIns="9140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05" tIns="91405" rIns="91405" bIns="9140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2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4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9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12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8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25C-B766-407C-8449-9C1F7D9E5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5115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6476-3B9A-4578-838C-4FF1E18D96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570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21" indent="0">
              <a:buNone/>
              <a:defRPr sz="1500" b="1"/>
            </a:lvl2pPr>
            <a:lvl3pPr marL="685647" indent="0">
              <a:buNone/>
              <a:defRPr sz="1400" b="1"/>
            </a:lvl3pPr>
            <a:lvl4pPr marL="1028471" indent="0">
              <a:buNone/>
              <a:defRPr sz="1200" b="1"/>
            </a:lvl4pPr>
            <a:lvl5pPr marL="1371294" indent="0">
              <a:buNone/>
              <a:defRPr sz="1200" b="1"/>
            </a:lvl5pPr>
            <a:lvl6pPr marL="1714121" indent="0">
              <a:buNone/>
              <a:defRPr sz="1200" b="1"/>
            </a:lvl6pPr>
            <a:lvl7pPr marL="2056940" indent="0">
              <a:buNone/>
              <a:defRPr sz="1200" b="1"/>
            </a:lvl7pPr>
            <a:lvl8pPr marL="2399760" indent="0">
              <a:buNone/>
              <a:defRPr sz="1200" b="1"/>
            </a:lvl8pPr>
            <a:lvl9pPr marL="274258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4848-D181-470D-AFB9-C136C26E9D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42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66F2-4F7E-4777-BB3E-DE770EE16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8594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11-FAF4-4375-87B4-B018E433BD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970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FB24-9A41-4701-A342-DBD141798A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0371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821" indent="0">
              <a:buNone/>
              <a:defRPr sz="2100"/>
            </a:lvl2pPr>
            <a:lvl3pPr marL="685647" indent="0">
              <a:buNone/>
              <a:defRPr sz="1800"/>
            </a:lvl3pPr>
            <a:lvl4pPr marL="1028471" indent="0">
              <a:buNone/>
              <a:defRPr sz="1500"/>
            </a:lvl4pPr>
            <a:lvl5pPr marL="1371294" indent="0">
              <a:buNone/>
              <a:defRPr sz="1500"/>
            </a:lvl5pPr>
            <a:lvl6pPr marL="1714121" indent="0">
              <a:buNone/>
              <a:defRPr sz="1500"/>
            </a:lvl6pPr>
            <a:lvl7pPr marL="2056940" indent="0">
              <a:buNone/>
              <a:defRPr sz="1500"/>
            </a:lvl7pPr>
            <a:lvl8pPr marL="2399760" indent="0">
              <a:buNone/>
              <a:defRPr sz="1500"/>
            </a:lvl8pPr>
            <a:lvl9pPr marL="2742581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821" indent="0">
              <a:buNone/>
              <a:defRPr sz="1100"/>
            </a:lvl2pPr>
            <a:lvl3pPr marL="685647" indent="0">
              <a:buNone/>
              <a:defRPr sz="900"/>
            </a:lvl3pPr>
            <a:lvl4pPr marL="1028471" indent="0">
              <a:buNone/>
              <a:defRPr sz="800"/>
            </a:lvl4pPr>
            <a:lvl5pPr marL="1371294" indent="0">
              <a:buNone/>
              <a:defRPr sz="800"/>
            </a:lvl5pPr>
            <a:lvl6pPr marL="1714121" indent="0">
              <a:buNone/>
              <a:defRPr sz="800"/>
            </a:lvl6pPr>
            <a:lvl7pPr marL="2056940" indent="0">
              <a:buNone/>
              <a:defRPr sz="800"/>
            </a:lvl7pPr>
            <a:lvl8pPr marL="2399760" indent="0">
              <a:buNone/>
              <a:defRPr sz="800"/>
            </a:lvl8pPr>
            <a:lvl9pPr marL="2742581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6B45-4984-44EC-865F-DDB9DB657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404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0560-C7F8-4575-828A-890F052B84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5845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95AC-B4BD-4BB1-B9F5-EC8E68641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3140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68555" tIns="68555" rIns="68555" bIns="6855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68555" tIns="68555" rIns="68555" bIns="6855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wrap="square" lIns="68555" tIns="68555" rIns="68555" bIns="68555" anchor="ctr" anchorCtr="0">
            <a:noAutofit/>
          </a:bodyPr>
          <a:lstStyle/>
          <a:p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056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05" tIns="91405" rIns="91405" bIns="9140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05" tIns="91405" rIns="91405" bIns="9140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05" tIns="91405" rIns="91405" bIns="9140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DC4-B1EC-4CAD-A2E9-E3BC3E1D0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127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659" y="4733925"/>
            <a:ext cx="2057400" cy="273844"/>
          </a:xfrm>
        </p:spPr>
        <p:txBody>
          <a:bodyPr/>
          <a:lstStyle>
            <a:lvl1pPr algn="l">
              <a:defRPr sz="1100" b="1"/>
            </a:lvl1pPr>
          </a:lstStyle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179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7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25C-B766-407C-8449-9C1F7D9E5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2021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D6476-3B9A-4578-838C-4FF1E18D96A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6463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C4848-D181-470D-AFB9-C136C26E9D6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5385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066F2-4F7E-4777-BB3E-DE770EE16D5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722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44311-FAF4-4375-87B4-B018E433BD2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5671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BFB24-9A41-4701-A342-DBD141798A7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358972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1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3E6B45-4984-44EC-865F-DDB9DB65777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815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20560-C7F8-4575-828A-890F052B843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954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05" tIns="91405" rIns="91405" bIns="9140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05" tIns="91405" rIns="91405" bIns="9140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3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3" y="273843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395AC-B4BD-4BB1-B9F5-EC8E68641CF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105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05" tIns="91405" rIns="91405" bIns="9140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05" tIns="91405" rIns="91405" bIns="9140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05" tIns="91405" rIns="91405" bIns="9140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05" tIns="91405" rIns="91405" bIns="9140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05" tIns="91405" rIns="91405" bIns="9140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05" tIns="91405" rIns="91405" bIns="9140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05" tIns="91405" rIns="91405" bIns="9140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12" indent="0" algn="ctr">
              <a:buNone/>
              <a:defRPr sz="1500"/>
            </a:lvl2pPr>
            <a:lvl3pPr marL="685630" indent="0" algn="ctr">
              <a:buNone/>
              <a:defRPr sz="1400"/>
            </a:lvl3pPr>
            <a:lvl4pPr marL="1028445" indent="0" algn="ctr">
              <a:buNone/>
              <a:defRPr sz="1200"/>
            </a:lvl4pPr>
            <a:lvl5pPr marL="1371260" indent="0" algn="ctr">
              <a:buNone/>
              <a:defRPr sz="1200"/>
            </a:lvl5pPr>
            <a:lvl6pPr marL="1714079" indent="0" algn="ctr">
              <a:buNone/>
              <a:defRPr sz="1200"/>
            </a:lvl6pPr>
            <a:lvl7pPr marL="2056889" indent="0" algn="ctr">
              <a:buNone/>
              <a:defRPr sz="1200"/>
            </a:lvl7pPr>
            <a:lvl8pPr marL="2399700" indent="0" algn="ctr">
              <a:buNone/>
              <a:defRPr sz="1200"/>
            </a:lvl8pPr>
            <a:lvl9pPr marL="2742512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4FDC4-B1EC-4CAD-A2E9-E3BC3E1D0A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670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6659" y="4733925"/>
            <a:ext cx="2057400" cy="273844"/>
          </a:xfrm>
        </p:spPr>
        <p:txBody>
          <a:bodyPr/>
          <a:lstStyle>
            <a:lvl1pPr algn="l">
              <a:defRPr sz="1100" b="1"/>
            </a:lvl1pPr>
          </a:lstStyle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6377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7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81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6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44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2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07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88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251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8E25C-B766-407C-8449-9C1F7D9E5F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4/24/2018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D9A65B-2025-4663-90D5-B94E08E348E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735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05" tIns="91405" rIns="91405" bIns="91405" anchor="ctr" anchorCtr="0">
            <a:noAutofit/>
          </a:bodyPr>
          <a:lstStyle/>
          <a:p>
            <a:pPr algn="r"/>
            <a:fld id="{00000000-1234-1234-1234-123412341234}" type="slidenum">
              <a:rPr lang="en" sz="1000" smtClean="0">
                <a:solidFill>
                  <a:schemeClr val="dk2"/>
                </a:solidFill>
              </a:rPr>
              <a:pPr algn="r"/>
              <a:t>‹#›</a:t>
            </a:fld>
            <a:endParaRPr lang="en" sz="1000">
              <a:solidFill>
                <a:schemeClr val="dk2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54" r:id="rId4"/>
    <p:sldLayoutId id="2147483655" r:id="rId5"/>
    <p:sldLayoutId id="2147483656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5" tIns="34289" rIns="68565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65" tIns="34289" rIns="68565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30"/>
            <a:fld id="{C6E69F2F-BA24-4CD0-A83F-06BC6D54F40B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30"/>
              <a:t>4/24/2018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3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5" tIns="34289" rIns="68565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30"/>
            <a:fld id="{30D9A65B-2025-4663-90D5-B94E08E348E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3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6194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63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0" indent="-171410" algn="l" defTabSz="68563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3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5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662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48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95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10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929" indent="-171410" algn="l" defTabSz="68563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3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45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6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07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889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00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12" algn="l" defTabSz="68563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67" tIns="34289" rIns="68567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67" tIns="34289" rIns="68567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C6E69F2F-BA24-4CD0-A83F-06BC6D54F40B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47"/>
              <a:t>4/24/2018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67" tIns="34289" rIns="68567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647"/>
            <a:fld id="{30D9A65B-2025-4663-90D5-B94E08E348E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647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818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hf hdr="0" ftr="0" dt="0"/>
  <p:txStyles>
    <p:titleStyle>
      <a:lvl1pPr algn="l" defTabSz="685647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14" indent="-171414" algn="l" defTabSz="685647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24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06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880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7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527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35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174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001" indent="-171414" algn="l" defTabSz="685647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647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47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294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12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94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760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2581" algn="l" defTabSz="68564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8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C6E69F2F-BA24-4CD0-A83F-06BC6D54F40B}" type="datetime1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4/24/2018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30D9A65B-2025-4663-90D5-B94E08E348ED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685800"/>
              <a:t>‹#›</a:t>
            </a:fld>
            <a:endParaRPr lang="en-US" kern="1200" dirty="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83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885950"/>
            <a:ext cx="6934200" cy="2133600"/>
          </a:xfrm>
        </p:spPr>
        <p:txBody>
          <a:bodyPr>
            <a:normAutofit fontScale="90000"/>
          </a:bodyPr>
          <a:lstStyle/>
          <a:p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MARYLAND DEPARTMENT OF HEALTH</a:t>
            </a: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Developmental Disabilities Administration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Baltimore County Provider Council</a:t>
            </a:r>
            <a:br>
              <a:rPr lang="en-US" sz="3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118807"/>
            <a:ext cx="6858000" cy="1241822"/>
          </a:xfrm>
        </p:spPr>
        <p:txBody>
          <a:bodyPr>
            <a:normAutofit/>
          </a:bodyPr>
          <a:lstStyle/>
          <a:p>
            <a:endParaRPr lang="en-US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April 24, 2018</a:t>
            </a:r>
          </a:p>
        </p:txBody>
      </p:sp>
    </p:spTree>
    <p:extLst>
      <p:ext uri="{BB962C8B-B14F-4D97-AF65-F5344CB8AC3E}">
        <p14:creationId xmlns:p14="http://schemas.microsoft.com/office/powerpoint/2010/main" val="2826835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“Developmentally Disabled”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with a developmental disability </a:t>
            </a:r>
            <a:r>
              <a:rPr lang="en-US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necessarily eligible for services under the DDA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 is not based on category or name of disability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need to meet all specific criteria established in law and therefore the importance of functional assessments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10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411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“Supports Only”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8862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Severe chronic disability that is: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Attributable to a physical or mental impairment other than a sole diagnosis of mental illness, or to a combination of mental and physical impairment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to continue indefinitely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11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1902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Priority Category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886200"/>
          </a:xfrm>
        </p:spPr>
        <p:txBody>
          <a:bodyPr>
            <a:normAutofit/>
          </a:bodyPr>
          <a:lstStyle/>
          <a:p>
            <a:pPr marL="171410" lvl="1">
              <a:spcBef>
                <a:spcPts val="750"/>
              </a:spcBef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Crisis Resolution: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person is in crisis </a:t>
            </a:r>
            <a:r>
              <a:rPr lang="en-US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or emergency situation (for example - abuse, neglect, homeless)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Crisis Prevention: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is or will be in a health or safety crisis within the next year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Request: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needs/wants services through health and safety are not the immediate issues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12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332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Determinations and Notice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Persons is eligible for full “DD” services funding or Supports Only: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Approval letter with priority status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Placement on DDA Waiting List</a:t>
            </a:r>
          </a:p>
          <a:p>
            <a:pPr marL="411480" lvl="1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</a:t>
            </a:r>
          </a:p>
          <a:p>
            <a:pPr marL="411480" lvl="1" indent="0">
              <a:buNone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OR</a:t>
            </a: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 is not eligible for either full “DD” service funding or for Supports Only: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Denial letter with appeal rights</a:t>
            </a:r>
          </a:p>
          <a:p>
            <a:pPr marL="411480" lvl="1" indent="0">
              <a:buNone/>
            </a:pPr>
            <a:endParaRPr lang="en-US" sz="4000" b="1" dirty="0"/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13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900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0" y="285750"/>
            <a:ext cx="9144000" cy="457199"/>
          </a:xfrm>
          <a:prstGeom prst="rect">
            <a:avLst/>
          </a:prstGeom>
        </p:spPr>
        <p:txBody>
          <a:bodyPr lIns="91405" tIns="91405" rIns="91405" bIns="91405" anchor="t" anchorCtr="0">
            <a:noAutofit/>
          </a:bodyPr>
          <a:lstStyle/>
          <a:p>
            <a:pPr lvl="0" algn="ctr"/>
            <a:r>
              <a:rPr lang="en-US" sz="2000" b="1" dirty="0">
                <a:latin typeface="Georgia" panose="02040502050405020303" pitchFamily="18" charset="0"/>
                <a:ea typeface="Georgia"/>
              </a:rPr>
              <a:t> </a:t>
            </a:r>
            <a:r>
              <a:rPr lang="en-US" sz="2600" b="1" dirty="0">
                <a:latin typeface="Georgia" panose="02040502050405020303" pitchFamily="18" charset="0"/>
                <a:ea typeface="Georgia"/>
              </a:rPr>
              <a:t>Integrated Services &amp; Supports Across the Lifespan</a:t>
            </a:r>
            <a:endParaRPr lang="en" sz="2600" b="1" dirty="0">
              <a:solidFill>
                <a:srgbClr val="000000"/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836400" y="1228675"/>
            <a:ext cx="7661100" cy="3416400"/>
          </a:xfrm>
          <a:prstGeom prst="rect">
            <a:avLst/>
          </a:prstGeom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05" tIns="91405" rIns="91405" bIns="91405" anchor="t" anchorCtr="0">
            <a:noAutofit/>
          </a:bodyPr>
          <a:lstStyle/>
          <a:p>
            <a:endParaRPr lang="en-US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lang="en-US"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  <a:p>
            <a:endParaRPr dirty="0">
              <a:solidFill>
                <a:srgbClr val="434343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152402" y="798150"/>
            <a:ext cx="8830027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276" y="3658300"/>
            <a:ext cx="2069024" cy="20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3" descr="C:\Users\stjohnj\AppData\Local\Microsoft\Windows\Temporary Internet Files\Content.Outlook\9N7AETT7\circles-services-colors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207898"/>
            <a:ext cx="2133600" cy="189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stjohnj\AppData\Local\Microsoft\Windows\Temporary Internet Files\Content.Outlook\9N7AETT7\circles-int-stars-DOS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9645" y="1207905"/>
            <a:ext cx="2027571" cy="1890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125665" y="3333760"/>
            <a:ext cx="2284551" cy="584755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algn="ctr" defTabSz="457082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Traditional Disability Services</a:t>
            </a:r>
          </a:p>
        </p:txBody>
      </p:sp>
      <p:sp>
        <p:nvSpPr>
          <p:cNvPr id="3" name="Rectangle 2"/>
          <p:cNvSpPr/>
          <p:nvPr/>
        </p:nvSpPr>
        <p:spPr>
          <a:xfrm>
            <a:off x="4807848" y="3340961"/>
            <a:ext cx="4564763" cy="830977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algn="ctr" defTabSz="457082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 Services and Supports </a:t>
            </a:r>
          </a:p>
          <a:p>
            <a:pPr algn="ctr" defTabSz="457082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within context of person, </a:t>
            </a:r>
          </a:p>
          <a:p>
            <a:pPr algn="ctr" defTabSz="457082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family and community</a:t>
            </a:r>
          </a:p>
        </p:txBody>
      </p:sp>
      <p:pic>
        <p:nvPicPr>
          <p:cNvPr id="11" name="Picture 4" descr="C:\Users\stjohnj\AppData\Local\Microsoft\Windows\Temporary Internet Files\Content.Outlook\9N7AETT7\circles-normal-colors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10" y="1208672"/>
            <a:ext cx="1991697" cy="182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533402" y="3333760"/>
            <a:ext cx="2284551" cy="584755"/>
          </a:xfrm>
          <a:prstGeom prst="rect">
            <a:avLst/>
          </a:prstGeom>
        </p:spPr>
        <p:txBody>
          <a:bodyPr wrap="square" lIns="91420" tIns="45710" rIns="91420" bIns="45710">
            <a:spAutoFit/>
          </a:bodyPr>
          <a:lstStyle/>
          <a:p>
            <a:pPr algn="ctr" defTabSz="457082"/>
            <a:r>
              <a:rPr lang="en-US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 - Family -  Community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63497" y="4703118"/>
            <a:ext cx="6313703" cy="23081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900" i="1" dirty="0">
                <a:latin typeface="Calibri" panose="020F0502020204030204" pitchFamily="34" charset="0"/>
              </a:rPr>
              <a:t>LifeCourse  Family Circles product of F2F LifeCourse Network/ UMK, UCEDD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14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58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76200" y="285750"/>
            <a:ext cx="8520600" cy="572700"/>
          </a:xfrm>
          <a:prstGeom prst="rect">
            <a:avLst/>
          </a:prstGeom>
        </p:spPr>
        <p:txBody>
          <a:bodyPr wrap="square" lIns="91405" tIns="91405" rIns="91405" bIns="91405" anchor="t" anchorCtr="0">
            <a:noAutofit/>
          </a:bodyPr>
          <a:lstStyle/>
          <a:p>
            <a:pPr algn="ctr"/>
            <a:r>
              <a:rPr lang="en" b="1" dirty="0">
                <a:solidFill>
                  <a:srgbClr val="00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Integrated Star/Supports</a:t>
            </a:r>
          </a:p>
        </p:txBody>
      </p:sp>
      <p:cxnSp>
        <p:nvCxnSpPr>
          <p:cNvPr id="87" name="Shape 87"/>
          <p:cNvCxnSpPr/>
          <p:nvPr/>
        </p:nvCxnSpPr>
        <p:spPr>
          <a:xfrm flipV="1">
            <a:off x="282969" y="851161"/>
            <a:ext cx="8451300" cy="4013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276" y="3658300"/>
            <a:ext cx="2069024" cy="20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6" t="1042" r="1399" b="1163"/>
          <a:stretch/>
        </p:blipFill>
        <p:spPr bwMode="auto">
          <a:xfrm>
            <a:off x="1828800" y="931422"/>
            <a:ext cx="4800600" cy="37613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52601" y="1123967"/>
            <a:ext cx="1095375" cy="2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latin typeface="Georgia" panose="02040502050405020303" pitchFamily="18" charset="0"/>
                <a:ea typeface="Calibri Light"/>
                <a:cs typeface="Times New Roman"/>
              </a:rPr>
              <a:t>Technology</a:t>
            </a: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828800" y="1352550"/>
            <a:ext cx="2286000" cy="251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Electronic reminders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Alarm clock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Tablet,  Smart phone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Smart phone apps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Educational/life skills apps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Online job search support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Calculator</a:t>
            </a: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Computer</a:t>
            </a:r>
          </a:p>
        </p:txBody>
      </p:sp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871176" y="971567"/>
            <a:ext cx="2926080" cy="2734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100" b="1" dirty="0">
                <a:latin typeface="Georgia" panose="02040502050405020303" pitchFamily="18" charset="0"/>
                <a:ea typeface="Calibri Light"/>
                <a:cs typeface="Times New Roman"/>
              </a:rPr>
              <a:t>Personal Strengths &amp; Assets</a:t>
            </a:r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3048013" y="1200150"/>
            <a:ext cx="2286001" cy="207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Life experiences, personal knowledge, personality traits, religious affiliations social skills, education, and training </a:t>
            </a: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5549901" y="1200152"/>
            <a:ext cx="1155700" cy="29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100" b="1" spc="-40" dirty="0">
                <a:latin typeface="Georgia" panose="02040502050405020303" pitchFamily="18" charset="0"/>
                <a:ea typeface="Calibri Light"/>
                <a:cs typeface="Times New Roman"/>
              </a:rPr>
              <a:t>Relationships</a:t>
            </a:r>
            <a:endParaRPr lang="en-US" sz="1100" dirty="0">
              <a:latin typeface="Georgia" panose="02040502050405020303" pitchFamily="18" charset="0"/>
              <a:ea typeface="Calibri Light"/>
              <a:cs typeface="Times New Roman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965089" y="1428761"/>
            <a:ext cx="1664335" cy="3881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Family, Friends, 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Spouse, Siblings,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Coworkers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Children, Grandparents, 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Teachers, Mentors, Acquaintances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Business partner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1828808" y="4476750"/>
            <a:ext cx="2606031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Georgia" panose="02040502050405020303" pitchFamily="18" charset="0"/>
                <a:ea typeface="Calibri Light"/>
                <a:cs typeface="Times New Roman"/>
              </a:rPr>
              <a:t>Community Based Supports</a:t>
            </a:r>
            <a:endParaRPr lang="en-US" sz="1200" dirty="0">
              <a:latin typeface="Georgia" panose="02040502050405020303" pitchFamily="18" charset="0"/>
              <a:ea typeface="Calibri Light"/>
              <a:cs typeface="Times New Roman"/>
            </a:endParaRPr>
          </a:p>
        </p:txBody>
      </p:sp>
      <p:sp>
        <p:nvSpPr>
          <p:cNvPr id="16" name="Text Box 2"/>
          <p:cNvSpPr txBox="1">
            <a:spLocks noChangeArrowheads="1"/>
          </p:cNvSpPr>
          <p:nvPr/>
        </p:nvSpPr>
        <p:spPr bwMode="auto">
          <a:xfrm>
            <a:off x="1828800" y="2922922"/>
            <a:ext cx="3075940" cy="16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b" anchorCtr="0">
            <a:noAutofit/>
          </a:bodyPr>
          <a:lstStyle/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Volunteering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Competitive employment/careers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Colleges, universities, tech school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Micro-enterprises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Self employment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Tutors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Parent/Teacher Association (PTA)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Summer Reading Program (library)</a:t>
            </a:r>
            <a:endParaRPr lang="en-US" sz="1100" dirty="0">
              <a:latin typeface="Times New Roman" panose="02020603050405020304" pitchFamily="18" charset="0"/>
              <a:ea typeface="Calibri Light"/>
              <a:cs typeface="Times New Roman" panose="02020603050405020304" pitchFamily="18" charset="0"/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4191013" y="4476750"/>
            <a:ext cx="253295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t" anchorCtr="0">
            <a:noAutofit/>
          </a:bodyPr>
          <a:lstStyle/>
          <a:p>
            <a:pPr algn="r">
              <a:lnSpc>
                <a:spcPct val="107000"/>
              </a:lnSpc>
              <a:spcAft>
                <a:spcPts val="800"/>
              </a:spcAft>
            </a:pPr>
            <a:r>
              <a:rPr lang="en-US" sz="1200" b="1" dirty="0">
                <a:latin typeface="Georgia" panose="02040502050405020303" pitchFamily="18" charset="0"/>
                <a:ea typeface="Calibri Light"/>
                <a:cs typeface="Times New Roman"/>
              </a:rPr>
              <a:t>Eligibility Specific Supports</a:t>
            </a:r>
          </a:p>
        </p:txBody>
      </p:sp>
      <p:sp>
        <p:nvSpPr>
          <p:cNvPr id="18" name="Text Box 2"/>
          <p:cNvSpPr txBox="1">
            <a:spLocks noChangeArrowheads="1"/>
          </p:cNvSpPr>
          <p:nvPr/>
        </p:nvSpPr>
        <p:spPr bwMode="auto">
          <a:xfrm>
            <a:off x="3635745" y="2937363"/>
            <a:ext cx="3026410" cy="1630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20" tIns="45710" rIns="91420" bIns="45710" anchor="b" anchorCtr="0">
            <a:noAutofit/>
          </a:bodyPr>
          <a:lstStyle/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Developmental Disability Services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Special Education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Medicaid, 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DORS,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Food Stamps,</a:t>
            </a:r>
          </a:p>
          <a:p>
            <a:pPr algn="r">
              <a:lnSpc>
                <a:spcPct val="115000"/>
              </a:lnSpc>
            </a:pPr>
            <a:r>
              <a:rPr lang="en-US" sz="900" dirty="0">
                <a:latin typeface="Times New Roman" panose="02020603050405020304" pitchFamily="18" charset="0"/>
                <a:ea typeface="Calibri Light"/>
                <a:cs typeface="Times New Roman" panose="02020603050405020304" pitchFamily="18" charset="0"/>
              </a:rPr>
              <a:t> Section 8 Housing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92105" y="4779318"/>
            <a:ext cx="6313703" cy="23081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900" i="1" dirty="0">
                <a:latin typeface="Georgia" panose="02040502050405020303" pitchFamily="18" charset="0"/>
              </a:rPr>
              <a:t>LifeCourse  Integrated Star product of F2F  LifeCourse Network/ UMK, UCEDD</a:t>
            </a:r>
          </a:p>
        </p:txBody>
      </p:sp>
      <p:sp>
        <p:nvSpPr>
          <p:cNvPr id="2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1143000" cy="365125"/>
          </a:xfrm>
        </p:spPr>
        <p:txBody>
          <a:bodyPr/>
          <a:lstStyle/>
          <a:p>
            <a:r>
              <a:rPr lang="en-US" dirty="0"/>
              <a:t>Slide #</a:t>
            </a:r>
            <a:fld id="{30D9A65B-2025-4663-90D5-B94E08E348ED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5187648" y="3943350"/>
            <a:ext cx="609608" cy="3165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i="1" dirty="0">
                <a:solidFill>
                  <a:schemeClr val="tx1"/>
                </a:solidFill>
              </a:rPr>
              <a:t>DDA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91064" y="2440285"/>
            <a:ext cx="16578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</a:t>
            </a:r>
            <a:r>
              <a:rPr lang="en-US" b="1" dirty="0"/>
              <a:t>The Good Life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83832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152400" y="322650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rgbClr val="000000"/>
                </a:solidFill>
                <a:latin typeface="Georgia" panose="02040502050405020303" pitchFamily="18" charset="0"/>
                <a:ea typeface="+mj-ea"/>
              </a:rPr>
              <a:t>Not such a “Good Life”</a:t>
            </a: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</a:br>
            <a: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  <a:t/>
            </a:r>
            <a:br>
              <a:rPr lang="en-US" sz="4000" dirty="0">
                <a:solidFill>
                  <a:srgbClr val="000000"/>
                </a:solidFill>
                <a:latin typeface="Calibri" panose="020F0502020204030204" pitchFamily="34" charset="0"/>
                <a:ea typeface="+mj-ea"/>
              </a:rPr>
            </a:br>
            <a:endParaRPr lang="en" b="1" dirty="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4495800" y="742950"/>
            <a:ext cx="4579238" cy="0"/>
          </a:xfrm>
          <a:prstGeom prst="straightConnector1">
            <a:avLst/>
          </a:prstGeom>
          <a:noFill/>
          <a:ln w="28575" cap="flat" cmpd="sng">
            <a:solidFill>
              <a:srgbClr val="980000"/>
            </a:solidFill>
            <a:prstDash val="solid"/>
            <a:round/>
            <a:headEnd type="none" w="lg" len="lg"/>
            <a:tailEnd type="none" w="lg" len="lg"/>
          </a:ln>
        </p:spPr>
      </p:cxnSp>
      <p:pic>
        <p:nvPicPr>
          <p:cNvPr id="71" name="Shape 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47275" y="3658300"/>
            <a:ext cx="2069024" cy="2069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Content Placeholder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540" y="1367363"/>
            <a:ext cx="3426984" cy="326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Placeholder 13"/>
          <p:cNvSpPr txBox="1">
            <a:spLocks/>
          </p:cNvSpPr>
          <p:nvPr/>
        </p:nvSpPr>
        <p:spPr bwMode="auto">
          <a:xfrm>
            <a:off x="457200" y="819157"/>
            <a:ext cx="4040188" cy="50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 b="1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1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Calibri" panose="020F0502020204030204" pitchFamily="34" charset="0"/>
                <a:cs typeface="+mn-cs"/>
              </a:defRPr>
            </a:lvl5pPr>
            <a:lvl6pPr marL="22860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7432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2004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65760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Integrated Supports</a:t>
            </a:r>
          </a:p>
        </p:txBody>
      </p:sp>
      <p:cxnSp>
        <p:nvCxnSpPr>
          <p:cNvPr id="10" name="Straight Arrow Connector 29"/>
          <p:cNvCxnSpPr>
            <a:cxnSpLocks noChangeShapeType="1"/>
          </p:cNvCxnSpPr>
          <p:nvPr/>
        </p:nvCxnSpPr>
        <p:spPr bwMode="auto">
          <a:xfrm flipV="1">
            <a:off x="4250527" y="2190750"/>
            <a:ext cx="2534895" cy="2209800"/>
          </a:xfrm>
          <a:prstGeom prst="straightConnector1">
            <a:avLst/>
          </a:prstGeom>
          <a:noFill/>
          <a:ln w="76200" cmpd="sng">
            <a:solidFill>
              <a:srgbClr val="00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Picture 11" descr="star-puke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4369">
            <a:off x="4761989" y="2571750"/>
            <a:ext cx="1675628" cy="13716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4724414" y="3086040"/>
            <a:ext cx="1715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100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</a:rPr>
              <a:t>Eligibility</a:t>
            </a:r>
          </a:p>
          <a:p>
            <a:pPr algn="ctr" defTabSz="457200"/>
            <a:r>
              <a:rPr lang="en-US" sz="1000" b="1" kern="1200" dirty="0">
                <a:solidFill>
                  <a:prstClr val="black"/>
                </a:solidFill>
                <a:latin typeface="Georgia" panose="02040502050405020303" pitchFamily="18" charset="0"/>
                <a:ea typeface="+mn-ea"/>
              </a:rPr>
              <a:t> Supports Only</a:t>
            </a:r>
          </a:p>
        </p:txBody>
      </p:sp>
      <p:sp>
        <p:nvSpPr>
          <p:cNvPr id="16" name="Cloud 15"/>
          <p:cNvSpPr/>
          <p:nvPr/>
        </p:nvSpPr>
        <p:spPr>
          <a:xfrm>
            <a:off x="6516909" y="895353"/>
            <a:ext cx="2133601" cy="1402295"/>
          </a:xfrm>
          <a:prstGeom prst="cloud">
            <a:avLst/>
          </a:prstGeom>
          <a:solidFill>
            <a:schemeClr val="bg1"/>
          </a:solidFill>
          <a:ln w="9525" cap="flat" cmpd="sng" algn="ctr">
            <a:solidFill>
              <a:srgbClr val="0070C0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b="1" kern="1200" dirty="0"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Good Life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6268453" y="3176536"/>
            <a:ext cx="360951" cy="309614"/>
          </a:xfrm>
          <a:prstGeom prst="line">
            <a:avLst/>
          </a:prstGeom>
          <a:ln>
            <a:solidFill>
              <a:srgbClr val="8F0000"/>
            </a:solidFill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6785419" y="3259038"/>
            <a:ext cx="1596581" cy="1141512"/>
          </a:xfrm>
          <a:prstGeom prst="round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kern="1200" dirty="0">
                <a:solidFill>
                  <a:srgbClr val="000000"/>
                </a:solidFill>
                <a:latin typeface="Georgia" panose="02040502050405020303" pitchFamily="18" charset="0"/>
                <a:cs typeface="Arial"/>
              </a:rPr>
              <a:t>Isolated,  loneliness, segregated, restricted, lack of choice, boredom</a:t>
            </a:r>
            <a:endParaRPr lang="en-US" sz="20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6629400" y="742956"/>
            <a:ext cx="1752600" cy="178613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858004" y="742950"/>
            <a:ext cx="1323787" cy="182880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96697" y="4779318"/>
            <a:ext cx="6313703" cy="230812"/>
          </a:xfrm>
          <a:prstGeom prst="rect">
            <a:avLst/>
          </a:prstGeom>
          <a:noFill/>
        </p:spPr>
        <p:txBody>
          <a:bodyPr wrap="square" lIns="91420" tIns="45710" rIns="91420" bIns="45710" rtlCol="0">
            <a:spAutoFit/>
          </a:bodyPr>
          <a:lstStyle/>
          <a:p>
            <a:r>
              <a:rPr lang="en-US" sz="900" i="1" dirty="0">
                <a:latin typeface="Georgia" panose="02040502050405020303" pitchFamily="18" charset="0"/>
              </a:rPr>
              <a:t>LifeCourse  Integrated Star product of F2F  LifeCourse Network/ UMK, UCEDD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3867" y="4529599"/>
            <a:ext cx="1066800" cy="365125"/>
          </a:xfrm>
        </p:spPr>
        <p:txBody>
          <a:bodyPr/>
          <a:lstStyle/>
          <a:p>
            <a:r>
              <a:rPr lang="en-US" dirty="0"/>
              <a:t>Slide #</a:t>
            </a:r>
            <a:fld id="{30D9A65B-2025-4663-90D5-B94E08E348ED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281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340"/>
            <a:ext cx="7886700" cy="73421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  <a:cs typeface="Times New Roman" panose="02020603050405020304" pitchFamily="18" charset="0"/>
              </a:rPr>
              <a:t>DDA Waivers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5" y="1132207"/>
            <a:ext cx="8237669" cy="32635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 marL="385754" indent="-385754">
              <a:buNone/>
            </a:pPr>
            <a:endParaRPr lang="en-US" dirty="0"/>
          </a:p>
          <a:p>
            <a:pPr marL="385754" indent="-385754">
              <a:buFont typeface="+mj-lt"/>
              <a:buAutoNum type="arabicPeriod"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14149" y="4294572"/>
            <a:ext cx="6843090" cy="715578"/>
          </a:xfrm>
          <a:prstGeom prst="rect">
            <a:avLst/>
          </a:prstGeom>
          <a:noFill/>
        </p:spPr>
        <p:txBody>
          <a:bodyPr wrap="none" lIns="68579" tIns="34289" rIns="68579" bIns="34289" rtlCol="0">
            <a:spAutoFit/>
          </a:bodyPr>
          <a:lstStyle/>
          <a:p>
            <a:pPr defTabSz="685783"/>
            <a:r>
              <a:rPr lang="en-US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Notes: </a:t>
            </a:r>
          </a:p>
          <a:p>
            <a:pPr marL="257168" indent="-257168" defTabSz="685783">
              <a:buFontTx/>
              <a:buAutoNum type="arabicPeriod"/>
            </a:pPr>
            <a:r>
              <a:rPr lang="en-US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All DDA Waivers will have option of self-direction or traditional services delivery models</a:t>
            </a:r>
          </a:p>
          <a:p>
            <a:pPr defTabSz="685783"/>
            <a:r>
              <a:rPr lang="en-US" i="1" kern="1200" dirty="0">
                <a:solidFill>
                  <a:prstClr val="black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</a:p>
        </p:txBody>
      </p:sp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2939458534"/>
              </p:ext>
            </p:extLst>
          </p:nvPr>
        </p:nvGraphicFramePr>
        <p:xfrm>
          <a:off x="762001" y="979544"/>
          <a:ext cx="7814859" cy="5021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0" y="3528227"/>
            <a:ext cx="196120" cy="18652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28950"/>
            <a:ext cx="196120" cy="1865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680" y="2495550"/>
            <a:ext cx="196120" cy="18652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80" y="3257550"/>
            <a:ext cx="196120" cy="18652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880" y="2724150"/>
            <a:ext cx="196120" cy="18652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495550"/>
            <a:ext cx="196120" cy="18652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80" y="2537627"/>
            <a:ext cx="196120" cy="18652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680" y="2766227"/>
            <a:ext cx="196120" cy="186523"/>
          </a:xfrm>
          <a:prstGeom prst="rect">
            <a:avLst/>
          </a:prstGeom>
        </p:spPr>
      </p:pic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9" y="4658711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17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9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9474">
            <a:off x="576810" y="846396"/>
            <a:ext cx="783860" cy="587892"/>
          </a:xfrm>
          <a:prstGeom prst="rect">
            <a:avLst/>
          </a:prstGeom>
          <a:noFill/>
        </p:spPr>
      </p:pic>
      <p:pic>
        <p:nvPicPr>
          <p:cNvPr id="20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579474">
            <a:off x="3116842" y="874969"/>
            <a:ext cx="783860" cy="587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640048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71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  <a:cs typeface="Times New Roman" pitchFamily="18" charset="0"/>
              </a:rPr>
              <a:t>DDA Service Delivery Models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762000" y="819150"/>
            <a:ext cx="3505200" cy="617934"/>
          </a:xfrm>
          <a:solidFill>
            <a:srgbClr val="CC99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Self-Directed Model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762000" y="1433612"/>
            <a:ext cx="3505200" cy="3354288"/>
          </a:xfrm>
          <a:ln w="28575">
            <a:solidFill>
              <a:srgbClr val="941BB5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Autofit/>
          </a:bodyPr>
          <a:lstStyle/>
          <a:p>
            <a:pPr lvl="0"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Times New Roman"/>
                <a:cs typeface="Times New Roman" pitchFamily="18" charset="0"/>
                <a:sym typeface="Times New Roman"/>
              </a:rPr>
              <a:t>Promotes personal choice and control over the delivery of services and budget</a:t>
            </a:r>
          </a:p>
          <a:p>
            <a:pPr marL="0" indent="0">
              <a:spcBef>
                <a:spcPts val="0"/>
              </a:spcBef>
              <a:buNone/>
            </a:pPr>
            <a:endParaRPr lang="en-US" sz="1400" b="1" dirty="0">
              <a:solidFill>
                <a:schemeClr val="dk1"/>
              </a:solidFill>
              <a:latin typeface="Times New Roman" pitchFamily="18" charset="0"/>
              <a:ea typeface="Calibri"/>
              <a:cs typeface="Times New Roman" pitchFamily="18" charset="0"/>
              <a:sym typeface="Calibri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Participant or designated representative assumes employer and budget authority responsibilities as the “employer of record”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 </a:t>
            </a: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-US" sz="1400" i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Employer Authority </a:t>
            </a:r>
            <a:r>
              <a:rPr lang="en-US" sz="14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responsibilities include: </a:t>
            </a:r>
          </a:p>
          <a:p>
            <a:pPr marL="557213" lvl="1" indent="-214313">
              <a:spcBef>
                <a:spcPts val="0"/>
              </a:spcBef>
              <a:buClr>
                <a:schemeClr val="dk1"/>
              </a:buClr>
              <a:buSzPts val="1800"/>
              <a:buFont typeface="Wingdings" pitchFamily="2" charset="2"/>
              <a:buChar char="ü"/>
            </a:pPr>
            <a:endParaRPr lang="en-US" sz="1400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lvl="1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decision-making authority to recruit, hire, train and supervise the individuals who furnish their services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endParaRPr lang="en-US" sz="1400" i="1" dirty="0">
              <a:solidFill>
                <a:schemeClr val="dk1"/>
              </a:solidFill>
              <a:latin typeface="Times New Roman" pitchFamily="18" charset="0"/>
              <a:ea typeface="Times New Roman"/>
              <a:cs typeface="Times New Roman" pitchFamily="18" charset="0"/>
              <a:sym typeface="Times New Roman"/>
            </a:endParaRPr>
          </a:p>
          <a:p>
            <a:pPr marL="0" indent="0">
              <a:spcBef>
                <a:spcPts val="0"/>
              </a:spcBef>
              <a:buClr>
                <a:schemeClr val="dk1"/>
              </a:buClr>
              <a:buSzPts val="1800"/>
              <a:buNone/>
            </a:pPr>
            <a:r>
              <a:rPr lang="en-US" sz="1400" i="1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Budget Authority </a:t>
            </a:r>
            <a:r>
              <a:rPr lang="en-US" sz="1400" dirty="0">
                <a:solidFill>
                  <a:schemeClr val="dk1"/>
                </a:solidFill>
                <a:latin typeface="Times New Roman" pitchFamily="18" charset="0"/>
                <a:ea typeface="Times New Roman"/>
                <a:cs typeface="Times New Roman" pitchFamily="18" charset="0"/>
                <a:sym typeface="Times New Roman"/>
              </a:rPr>
              <a:t>responsibilities include: </a:t>
            </a:r>
          </a:p>
          <a:p>
            <a:pPr lvl="1">
              <a:spcBef>
                <a:spcPts val="0"/>
              </a:spcBef>
              <a:buClr>
                <a:schemeClr val="dk1"/>
              </a:buClr>
              <a:buSzPts val="1800"/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chemeClr val="dk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decision-making authority over how the Medicaid funds in a budget are spent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648200" y="819150"/>
            <a:ext cx="3429000" cy="617934"/>
          </a:xfrm>
          <a:solidFill>
            <a:srgbClr val="0099FF"/>
          </a:solidFill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 anchor="ctr" anchorCtr="0"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Traditional Model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48200" y="1428751"/>
            <a:ext cx="3429000" cy="1295400"/>
          </a:xfrm>
          <a:ln w="28575">
            <a:solidFill>
              <a:srgbClr val="0070C0"/>
            </a:solidFill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provided by various DDA Approved or Licensed community agencies</a:t>
            </a:r>
          </a:p>
          <a:p>
            <a:pPr marL="0" indent="0">
              <a:buNone/>
            </a:pPr>
            <a:r>
              <a:rPr lang="en-US" sz="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Provider assumes all responsibilities as the “employer of record”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28575" y="4769836"/>
            <a:ext cx="1066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smtClean="0">
                <a:solidFill>
                  <a:schemeClr val="tx1"/>
                </a:solidFill>
              </a:rPr>
              <a:pPr/>
              <a:t>18</a:t>
            </a:fld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5517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571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  <a:cs typeface="Times New Roman" pitchFamily="18" charset="0"/>
              </a:rPr>
              <a:t>DDA Service Categories</a:t>
            </a:r>
          </a:p>
        </p:txBody>
      </p:sp>
      <p:sp>
        <p:nvSpPr>
          <p:cNvPr id="20" name="Slide Number Placeholder 3"/>
          <p:cNvSpPr txBox="1">
            <a:spLocks/>
          </p:cNvSpPr>
          <p:nvPr/>
        </p:nvSpPr>
        <p:spPr>
          <a:xfrm>
            <a:off x="28575" y="4769836"/>
            <a:ext cx="1066800" cy="365125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 i="0" u="none" strike="noStrike" cap="none">
                <a:solidFill>
                  <a:schemeClr val="tx1">
                    <a:tint val="75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40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smtClean="0">
                <a:solidFill>
                  <a:schemeClr val="tx1"/>
                </a:solidFill>
              </a:rPr>
              <a:pPr/>
              <a:t>19</a:t>
            </a:fld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047750"/>
            <a:ext cx="7980758" cy="35944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Meaningful Day Services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Services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Residential Services</a:t>
            </a:r>
          </a:p>
        </p:txBody>
      </p:sp>
      <p:pic>
        <p:nvPicPr>
          <p:cNvPr id="5122" name="Picture 2" descr="C:\Users\RWorkman\AppData\Local\Microsoft\Windows\Temporary Internet Files\Content.IE5\Z1M0MGZM\achieving-goals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504950"/>
            <a:ext cx="353702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2921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Agenda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8153400" cy="34417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DDA Overview</a:t>
            </a:r>
            <a:r>
              <a:rPr lang="en-US" sz="1800" dirty="0"/>
              <a:t> 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DDA Medicaid Waiver Programs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Models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Waiver Services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0" indent="-28568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809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340"/>
            <a:ext cx="7886700" cy="73421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  <a:cs typeface="Times New Roman" pitchFamily="18" charset="0"/>
              </a:rPr>
              <a:t>DDA Waivers - Meaningful Day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5" y="1132207"/>
            <a:ext cx="8237669" cy="32635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 marL="385763" indent="-385763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348459"/>
              </p:ext>
            </p:extLst>
          </p:nvPr>
        </p:nvGraphicFramePr>
        <p:xfrm>
          <a:off x="1447800" y="895350"/>
          <a:ext cx="6302621" cy="3807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800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8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4519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806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0090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Meaningful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Day Services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49420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Supported Employment</a:t>
                      </a:r>
                      <a:r>
                        <a:rPr lang="en-US" sz="1500" b="1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(Transitioning to the</a:t>
                      </a:r>
                      <a:r>
                        <a:rPr lang="en-US" sz="1400" b="0" i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new Employment Services in 2019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31046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Employment Discovery and Customization Services     </a:t>
                      </a:r>
                    </a:p>
                    <a:p>
                      <a:pPr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(Transitioning to the</a:t>
                      </a:r>
                      <a:r>
                        <a:rPr lang="en-US" sz="1400" b="0" i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new Employment Services in 2019</a:t>
                      </a:r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en-US" sz="14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49420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Career Exploration </a:t>
                      </a:r>
                    </a:p>
                    <a:p>
                      <a:pPr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(Previously titled Transitional Employment Services)</a:t>
                      </a:r>
                      <a:endParaRPr lang="en-US" sz="1400" b="1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738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Facility Based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38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Small Group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7381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5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Large Group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7381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Community Development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7381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Day Habilitation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7381">
                <a:tc>
                  <a:txBody>
                    <a:bodyPr/>
                    <a:lstStyle/>
                    <a:p>
                      <a:pPr rtl="0" fontAlgn="b"/>
                      <a:r>
                        <a:rPr lang="en-US" sz="15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Medical Day</a:t>
                      </a:r>
                      <a:r>
                        <a:rPr lang="en-US" sz="1500" b="1" baseline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Care</a:t>
                      </a:r>
                      <a:endParaRPr lang="en-US" sz="15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5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5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33350" y="4324350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20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97623"/>
            <a:ext cx="891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Note: FSW-Family Supports Waiver, CSW-Community Supports Waiver, CP-Community Pathways Waiver</a:t>
            </a:r>
          </a:p>
        </p:txBody>
      </p:sp>
    </p:spTree>
    <p:extLst>
      <p:ext uri="{BB962C8B-B14F-4D97-AF65-F5344CB8AC3E}">
        <p14:creationId xmlns:p14="http://schemas.microsoft.com/office/powerpoint/2010/main" val="1650645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340"/>
            <a:ext cx="7886700" cy="73421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  <a:cs typeface="Times New Roman" pitchFamily="18" charset="0"/>
              </a:rPr>
              <a:t>DDA Waivers - Meaningful Day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5" y="1132207"/>
            <a:ext cx="8237669" cy="32635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 marL="385763" indent="-385763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516965"/>
              </p:ext>
            </p:extLst>
          </p:nvPr>
        </p:nvGraphicFramePr>
        <p:xfrm>
          <a:off x="1820918" y="1346821"/>
          <a:ext cx="6101257" cy="2520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466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946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2138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557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80010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Meaningful</a:t>
                      </a:r>
                      <a:r>
                        <a:rPr lang="en-US" sz="2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Day Services</a:t>
                      </a:r>
                      <a:endParaRPr lang="en-US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Employment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7"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 </a:t>
                      </a:r>
                    </a:p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 </a:t>
                      </a:r>
                    </a:p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July 2019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7"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</a:t>
                      </a:r>
                    </a:p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in </a:t>
                      </a:r>
                    </a:p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July </a:t>
                      </a:r>
                    </a:p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Discovery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dirty="0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Job Development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dirty="0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Follow Along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dirty="0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On-going Job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dirty="0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Co-Worker Employment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dirty="0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latin typeface="Times New Roman" pitchFamily="18" charset="0"/>
                          <a:cs typeface="Times New Roman" pitchFamily="18" charset="0"/>
                        </a:rPr>
                        <a:t>Customized Self-Employment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rtl="0" fontAlgn="ctr"/>
                      <a:endParaRPr lang="en-US" dirty="0"/>
                    </a:p>
                  </a:txBody>
                  <a:tcPr marL="28575" marR="28575" marT="19050" marB="190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4098" name="Picture 2" descr="C:\Users\Workman\AppData\Local\Microsoft\Windows\Temporary Internet Files\Content.IE5\XNDVVDDJ\New_icon_shiny_badge.svg[1]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20904894">
            <a:off x="556460" y="1143596"/>
            <a:ext cx="1103898" cy="1484834"/>
          </a:xfrm>
          <a:prstGeom prst="rect">
            <a:avLst/>
          </a:prstGeom>
          <a:noFill/>
        </p:spPr>
      </p:pic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9" y="4658711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21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65194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73421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  <a:cs typeface="Times New Roman" pitchFamily="18" charset="0"/>
              </a:rPr>
              <a:t>DDA Waivers -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5" y="1132207"/>
            <a:ext cx="8237669" cy="32635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 marL="385763" indent="-385763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21617"/>
              </p:ext>
            </p:extLst>
          </p:nvPr>
        </p:nvGraphicFramePr>
        <p:xfrm>
          <a:off x="135132" y="681189"/>
          <a:ext cx="4285891" cy="39460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3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7704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8479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1014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279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 Services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29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Assisted Technology and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Behavioral Support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Behavioral Assessment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Behavioral Plan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7366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Behavioral Consultation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Brief Support Implementation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Environmental Assessment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Environmental Modifications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Family and Peer Mentoring Supports 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Family Caregiver Training and Empowerment Services</a:t>
                      </a:r>
                      <a:endParaRPr lang="en-US" sz="1200" b="0" i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Individual and Family Directed Goods and Services  </a:t>
                      </a:r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(Self-Direction Only)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Goods and Services (up to $5000)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marL="687388" indent="0" algn="l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Staff Recruitment and Advertisement  (up to $500)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Housing Support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91539"/>
              </p:ext>
            </p:extLst>
          </p:nvPr>
        </p:nvGraphicFramePr>
        <p:xfrm>
          <a:off x="4495800" y="694009"/>
          <a:ext cx="4393688" cy="41601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46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21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8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4784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27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 Services</a:t>
                      </a:r>
                      <a:endParaRPr lang="en-US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9293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Live-In Caregiver Supports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Nursing Consultation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Nursing Case Management and Delegation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Nursing Health Case Management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9433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Participant Education, Training and Advocacy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Personal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Remote Support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X*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Respite Care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Daily Rate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Hourly Rate (up to 8 hrs)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Camp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i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 Broker Services</a:t>
                      </a:r>
                      <a:endParaRPr lang="en-US" sz="1200" b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Transition Services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Transportation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Vehicle Modifications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11455">
                <a:tc>
                  <a:txBody>
                    <a:bodyPr/>
                    <a:lstStyle/>
                    <a:p>
                      <a:pPr algn="r" rtl="0" fontAlgn="b"/>
                      <a:endParaRPr lang="en-US" sz="1200" b="0" i="1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200" b="0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  <p:pic>
        <p:nvPicPr>
          <p:cNvPr id="7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4044" y="2774095"/>
            <a:ext cx="310804" cy="233102"/>
          </a:xfrm>
          <a:prstGeom prst="rect">
            <a:avLst/>
          </a:prstGeom>
          <a:noFill/>
        </p:spPr>
      </p:pic>
      <p:pic>
        <p:nvPicPr>
          <p:cNvPr id="11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467" y="3062709"/>
            <a:ext cx="310804" cy="233102"/>
          </a:xfrm>
          <a:prstGeom prst="rect">
            <a:avLst/>
          </a:prstGeom>
          <a:noFill/>
        </p:spPr>
      </p:pic>
      <p:pic>
        <p:nvPicPr>
          <p:cNvPr id="12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9467" y="4388838"/>
            <a:ext cx="310804" cy="233102"/>
          </a:xfrm>
          <a:prstGeom prst="rect">
            <a:avLst/>
          </a:prstGeom>
          <a:noFill/>
        </p:spPr>
      </p:pic>
      <p:pic>
        <p:nvPicPr>
          <p:cNvPr id="13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283" y="1688146"/>
            <a:ext cx="310804" cy="233102"/>
          </a:xfrm>
          <a:prstGeom prst="rect">
            <a:avLst/>
          </a:prstGeom>
          <a:noFill/>
        </p:spPr>
      </p:pic>
      <p:pic>
        <p:nvPicPr>
          <p:cNvPr id="14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283" y="1921248"/>
            <a:ext cx="310804" cy="233102"/>
          </a:xfrm>
          <a:prstGeom prst="rect">
            <a:avLst/>
          </a:prstGeom>
          <a:noFill/>
        </p:spPr>
      </p:pic>
      <p:pic>
        <p:nvPicPr>
          <p:cNvPr id="15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3283" y="2177876"/>
            <a:ext cx="310804" cy="233102"/>
          </a:xfrm>
          <a:prstGeom prst="rect">
            <a:avLst/>
          </a:prstGeom>
          <a:noFill/>
        </p:spPr>
      </p:pic>
      <p:pic>
        <p:nvPicPr>
          <p:cNvPr id="16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93323" y="1295161"/>
            <a:ext cx="310804" cy="233102"/>
          </a:xfrm>
          <a:prstGeom prst="rect">
            <a:avLst/>
          </a:prstGeom>
          <a:noFill/>
        </p:spPr>
      </p:pic>
      <p:pic>
        <p:nvPicPr>
          <p:cNvPr id="17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69208" y="2702526"/>
            <a:ext cx="310804" cy="233102"/>
          </a:xfrm>
          <a:prstGeom prst="rect">
            <a:avLst/>
          </a:prstGeom>
          <a:noFill/>
        </p:spPr>
      </p:pic>
      <p:pic>
        <p:nvPicPr>
          <p:cNvPr id="18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48565" y="4071117"/>
            <a:ext cx="310804" cy="233102"/>
          </a:xfrm>
          <a:prstGeom prst="rect">
            <a:avLst/>
          </a:prstGeom>
          <a:noFill/>
        </p:spPr>
      </p:pic>
      <p:sp>
        <p:nvSpPr>
          <p:cNvPr id="19" name="Slide Number Placeholder 3"/>
          <p:cNvSpPr txBox="1">
            <a:spLocks/>
          </p:cNvSpPr>
          <p:nvPr/>
        </p:nvSpPr>
        <p:spPr>
          <a:xfrm>
            <a:off x="1295400" y="4781550"/>
            <a:ext cx="55626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400" b="1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Note: * New service proposal for 7/1/18 implementation</a:t>
            </a:r>
          </a:p>
          <a:p>
            <a:endParaRPr lang="en-US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9" y="4658711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22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3680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37340"/>
            <a:ext cx="7886700" cy="73421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itchFamily="18" charset="0"/>
                <a:cs typeface="Times New Roman" pitchFamily="18" charset="0"/>
              </a:rPr>
              <a:t>DDA Waivers - Residential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25" y="1132207"/>
            <a:ext cx="8237669" cy="3263504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 marL="385763" indent="-385763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409709"/>
              </p:ext>
            </p:extLst>
          </p:nvPr>
        </p:nvGraphicFramePr>
        <p:xfrm>
          <a:off x="1781034" y="904466"/>
          <a:ext cx="5609230" cy="3875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75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846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6321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9479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Residential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Services</a:t>
                      </a:r>
                      <a:endParaRPr lang="en-US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FSW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CSW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CP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18544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Community Living--Enhanced Supports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 in July 2019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662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Trial Experience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Retainer Fee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Community Living --Group Home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Service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Trial Experience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Retainer Fee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rtl="0" fontAlgn="b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Shared Living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Matching Service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0" i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Host Home Stipend</a:t>
                      </a:r>
                    </a:p>
                  </a:txBody>
                  <a:tcPr marL="21431" marR="21431" marT="14288" marB="14288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X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45747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Supported Living</a:t>
                      </a:r>
                    </a:p>
                  </a:txBody>
                  <a:tcPr marL="21431" marR="21431" marT="14288" marB="1428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ctr"/>
                      <a:endParaRPr lang="en-US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b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Phase in July 2019</a:t>
                      </a:r>
                    </a:p>
                  </a:txBody>
                  <a:tcPr marL="21431" marR="21431" marT="14288" marB="1428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9" y="4658711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23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8" name="Picture 2" descr="C:\Users\Workman\AppData\Local\Microsoft\Windows\Temporary Internet Files\Content.IE5\81EWMJLO\NEW-Burst-300x300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4155736"/>
            <a:ext cx="310804" cy="233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43272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4" y="285750"/>
            <a:ext cx="7501101" cy="47337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800" b="1" dirty="0">
                <a:latin typeface="Georgia" panose="02040502050405020303" pitchFamily="18" charset="0"/>
                <a:cs typeface="Times New Roman" pitchFamily="18" charset="0"/>
              </a:rPr>
              <a:t> DDA’s Regional Offices </a:t>
            </a:r>
            <a:endParaRPr lang="en-US" sz="2800" b="1" i="1" dirty="0">
              <a:latin typeface="Georgia" panose="02040502050405020303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6922836"/>
              </p:ext>
            </p:extLst>
          </p:nvPr>
        </p:nvGraphicFramePr>
        <p:xfrm>
          <a:off x="381000" y="895350"/>
          <a:ext cx="8382000" cy="35280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788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6707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333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265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Region Office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Counties Served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Phone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926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Lisa Ott, Director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Central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Anne Arundel County, Baltimore City, Baltimore County, Harford County, Howard County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410-234-8200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TDD: 410-363-9430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Kimberly Gscheidle, Director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Eastern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68564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Caroline, Cecil, Dorchester, Kent, Queen Anne's, Somerset, Talbot, Wicomico, and Worcester Counties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410-572-5920       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TDD: 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1-800-735-2258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26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Judy</a:t>
                      </a:r>
                      <a:r>
                        <a:rPr lang="en-US" sz="16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Pattik, Director</a:t>
                      </a:r>
                      <a:endParaRPr lang="en-US" sz="16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Southern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Calvert, Charles, Montgomery, Prince George's, and St. Mary's Counties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301-362-5100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TDD: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1-888-207-2479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2651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Cathy Marshall, Director</a:t>
                      </a:r>
                    </a:p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Western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Allegany County, Carroll County, Frederick County, Garrett County, Washington County</a:t>
                      </a:r>
                      <a:endParaRPr lang="en-US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301-791-4670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TDD:  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1-888-791-0193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9" y="4658711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24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118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7151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  <a:p>
            <a:pPr marL="385763" indent="-385763">
              <a:buNone/>
            </a:pPr>
            <a:endParaRPr lang="en-US" dirty="0"/>
          </a:p>
          <a:p>
            <a:pPr marL="385763" indent="-385763">
              <a:buFont typeface="+mj-lt"/>
              <a:buAutoNum type="arabicPeriod"/>
            </a:pPr>
            <a:endParaRPr lang="en-US" dirty="0"/>
          </a:p>
        </p:txBody>
      </p:sp>
      <p:pic>
        <p:nvPicPr>
          <p:cNvPr id="2050" name="Picture 2" descr="C:\Users\MKaneBreschi\AppData\Local\Microsoft\Windows\Temporary Internet Files\Content.IE5\JTRECQA6\question_makrs_cutie_mark_by_rildraw-d4byewl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1288441"/>
            <a:ext cx="3733800" cy="3246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49" y="4658711"/>
            <a:ext cx="10668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25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3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Developmental Disabilities Administration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1123950"/>
            <a:ext cx="8153400" cy="34417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believe  that  ALL people have the right to live, love, work, learn, play and pursue their life aspirations in the community</a:t>
            </a:r>
            <a:r>
              <a:rPr lang="en-US" sz="1900" dirty="0"/>
              <a:t> 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3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partner with people with developmental disabilities and families to provide support and resources to live fulfilling lives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provide a coordinated service delivery system </a:t>
            </a: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enable children and adults with intellectual and developmental disabilities and families to work toward self-determination, interdependence, productivity, integration, and inclusion in all facets of community life across their lifespans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one of many resources, services and supports available to assist individuals and families as they build their lives toward their vision of the of  the “Good Life”</a:t>
            </a:r>
          </a:p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680" indent="-28568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3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42372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7150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DDA’s Supports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Children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Adults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Families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4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1035" name="Picture 11" descr="Group of happy people with developmental disabilit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23950"/>
            <a:ext cx="4270375" cy="284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22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DDA’s Essential Focus Areas for Community Living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Self-Determination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Self-Advocacy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Employment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Families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Housing</a:t>
            </a:r>
          </a:p>
          <a:p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5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216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Eligibility vs. Entitlement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895350"/>
            <a:ext cx="8153400" cy="34417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 Maryland, a student with a disability who is receiving special education services is entitled to a free appropriate public education through the school year in which the student turns 21 years of age (Individuals with Disabilities Education Act (IDEA), 2004) or has met the requirements for a Maryland High School Diploma or a Maryland High School Certificate of Program Completion   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Once a student exits school he or she </a:t>
            </a:r>
            <a:r>
              <a:rPr lang="en-US" sz="1900" u="sng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must meet the eligibility criteria and funding availability </a:t>
            </a: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to attend post-secondary education and/or receive services from adult service agencies </a:t>
            </a: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en-US" sz="19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19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The DDA services are provided based upon “eligibility” for services and the availability of funding</a:t>
            </a:r>
          </a:p>
          <a:p>
            <a:pPr marL="285680" indent="-28568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6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50" y="2038350"/>
            <a:ext cx="1238250" cy="742950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47855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DDA Application Process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6576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1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Application-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Includes information about age, disability or disabilities, Medical Assistance, etc.</a:t>
            </a:r>
          </a:p>
          <a:p>
            <a:pPr marL="0" indent="0">
              <a:buNone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Supporting Documentation-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Relevant professional assessments.  Important to have the most recent psychological assessment with adaptive skills testing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 Process-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collect more information as needed, interview, recommendation for eligibility and priority category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3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 Process-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Reviewed though the local regional office</a:t>
            </a:r>
          </a:p>
          <a:p>
            <a:pPr marL="114300" indent="0" algn="ctr">
              <a:buNone/>
            </a:pPr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 algn="ctr">
              <a:buNone/>
            </a:pPr>
            <a:r>
              <a:rPr lang="en-US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 available online</a:t>
            </a:r>
          </a:p>
          <a:p>
            <a:pPr marL="114300" indent="0" algn="ctr">
              <a:buNone/>
            </a:pPr>
            <a:r>
              <a:rPr lang="en-US" sz="19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https://dda.health.maryland.gov/Pages/eligibility.aspx</a:t>
            </a: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7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4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DDA Eligibility Categories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8862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“Developmentally Disabled” (DD)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“Supports Only” (SO); 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Eligible</a:t>
            </a:r>
          </a:p>
          <a:p>
            <a:pPr marL="0" indent="0">
              <a:buNone/>
            </a:pPr>
            <a:endParaRPr lang="en-US" sz="13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8</a:t>
            </a:fld>
            <a:endParaRPr lang="en-US" sz="1400" b="0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657350"/>
            <a:ext cx="3533775" cy="2228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04642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" y="21312"/>
            <a:ext cx="8991600" cy="994172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latin typeface="Georgia" panose="02040502050405020303" pitchFamily="18" charset="0"/>
              </a:rPr>
              <a:t>“Developmentally Disabled”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sz="half" idx="1"/>
          </p:nvPr>
        </p:nvSpPr>
        <p:spPr>
          <a:xfrm>
            <a:off x="457200" y="971550"/>
            <a:ext cx="8153400" cy="3886200"/>
          </a:xfrm>
        </p:spPr>
        <p:txBody>
          <a:bodyPr>
            <a:normAutofit lnSpcReduction="10000"/>
          </a:bodyPr>
          <a:lstStyle/>
          <a:p>
            <a:pPr marL="114300" indent="0">
              <a:buNone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Eligibility: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attributable to a physical or mental impairment, other than the sole diagnosis of mental illness, or to a combination of mental and physical impairments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manifested before the individual becomes 22 years old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likely to continue indefinitely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in an inability to live independently without external support or continuing or regular assistance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Reflects the need for a combination and sequence of special, interdisciplinary, or generic care, treatment, or other services that are individually planned and coordinated for the individual</a:t>
            </a:r>
          </a:p>
          <a:p>
            <a:pPr marL="0" indent="0"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2400" y="4510249"/>
            <a:ext cx="914400" cy="365125"/>
          </a:xfrm>
        </p:spPr>
        <p:txBody>
          <a:bodyPr/>
          <a:lstStyle/>
          <a:p>
            <a:r>
              <a:rPr lang="en-US" sz="1400" b="0" dirty="0">
                <a:solidFill>
                  <a:schemeClr val="tx1"/>
                </a:solidFill>
              </a:rPr>
              <a:t>Slide #</a:t>
            </a:r>
            <a:fld id="{30D9A65B-2025-4663-90D5-B94E08E348ED}" type="slidenum">
              <a:rPr lang="en-US" sz="1400" b="0" smtClean="0">
                <a:solidFill>
                  <a:schemeClr val="tx1"/>
                </a:solidFill>
              </a:rPr>
              <a:pPr/>
              <a:t>9</a:t>
            </a:fld>
            <a:endParaRPr lang="en-US" sz="1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39477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6053</TotalTime>
  <Words>2369</Words>
  <Application>Microsoft Office PowerPoint</Application>
  <PresentationFormat>On-screen Show (16:9)</PresentationFormat>
  <Paragraphs>499</Paragraphs>
  <Slides>25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Georgia</vt:lpstr>
      <vt:lpstr>PT Sans</vt:lpstr>
      <vt:lpstr>Times New Roman</vt:lpstr>
      <vt:lpstr>Wingdings</vt:lpstr>
      <vt:lpstr>simple-light-2</vt:lpstr>
      <vt:lpstr>Office Theme</vt:lpstr>
      <vt:lpstr>1_Office Theme</vt:lpstr>
      <vt:lpstr>2_Office Theme</vt:lpstr>
      <vt:lpstr>  MARYLAND DEPARTMENT OF HEALTH  Developmental Disabilities Administration  Baltimore County Provider Council   </vt:lpstr>
      <vt:lpstr>Agenda</vt:lpstr>
      <vt:lpstr>Developmental Disabilities Administration</vt:lpstr>
      <vt:lpstr>DDA’s Supports </vt:lpstr>
      <vt:lpstr>DDA’s Essential Focus Areas for Community Living</vt:lpstr>
      <vt:lpstr>Eligibility vs. Entitlement</vt:lpstr>
      <vt:lpstr>DDA Application Process</vt:lpstr>
      <vt:lpstr>DDA Eligibility Categories</vt:lpstr>
      <vt:lpstr>“Developmentally Disabled”</vt:lpstr>
      <vt:lpstr>“Developmentally Disabled”</vt:lpstr>
      <vt:lpstr>“Supports Only”</vt:lpstr>
      <vt:lpstr>Priority Category</vt:lpstr>
      <vt:lpstr>Determinations and Notice</vt:lpstr>
      <vt:lpstr> Integrated Services &amp; Supports Across the Lifespan</vt:lpstr>
      <vt:lpstr>Integrated Star/Supports</vt:lpstr>
      <vt:lpstr>Not such a “Good Life”  </vt:lpstr>
      <vt:lpstr>DDA Waivers</vt:lpstr>
      <vt:lpstr>DDA Service Delivery Models</vt:lpstr>
      <vt:lpstr>DDA Service Categories</vt:lpstr>
      <vt:lpstr>DDA Waivers - Meaningful Day Services</vt:lpstr>
      <vt:lpstr>DDA Waivers - Meaningful Day Services</vt:lpstr>
      <vt:lpstr>DDA Waivers - Support Services</vt:lpstr>
      <vt:lpstr>DDA Waivers - Residential Services</vt:lpstr>
      <vt:lpstr>PowerPoint Presentation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Rhonda Workman</dc:creator>
  <cp:lastModifiedBy>Laura Riley</cp:lastModifiedBy>
  <cp:revision>237</cp:revision>
  <cp:lastPrinted>2018-04-10T15:38:52Z</cp:lastPrinted>
  <dcterms:modified xsi:type="dcterms:W3CDTF">2018-04-24T17:55:08Z</dcterms:modified>
</cp:coreProperties>
</file>