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7" r:id="rId2"/>
    <p:sldId id="341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40" r:id="rId17"/>
    <p:sldId id="339" r:id="rId18"/>
    <p:sldId id="342" r:id="rId19"/>
    <p:sldId id="343" r:id="rId2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523EC85-5C61-4AA0-97B2-46982705CF4C}">
          <p14:sldIdLst>
            <p14:sldId id="257"/>
            <p14:sldId id="341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40"/>
            <p14:sldId id="339"/>
            <p14:sldId id="342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non McMahon" initials="SM" lastIdx="5" clrIdx="0">
    <p:extLst/>
  </p:cmAuthor>
  <p:cmAuthor id="2" name="Ann M. Walsh -DHMH-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1334" y="43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440528-71DC-4C5D-BAA4-7D139B284303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5AE952-57FF-402E-B181-5BBE1BB714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2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E61B2C-3CA2-43F2-8E62-E3F0FA755BC7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8A7C8C-EAB2-46DC-92EF-FA841598E5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1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4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B2E6EE-335B-479D-B623-04C44A35C70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9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do not know which waiver you serve, please contact us to find 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1463A-62D6-44EA-A8C1-0D3401285F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3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Can’t give a hard and fast</a:t>
            </a:r>
            <a:r>
              <a:rPr lang="en-US" baseline="0" dirty="0" smtClean="0"/>
              <a:t> rule about location. Several factors will come into play.</a:t>
            </a:r>
          </a:p>
          <a:p>
            <a:r>
              <a:rPr lang="en-US" baseline="0" dirty="0" smtClean="0"/>
              <a:t>Location within an institution means is the setting in a mental institution or hospital.</a:t>
            </a:r>
          </a:p>
          <a:p>
            <a:r>
              <a:rPr lang="en-US" baseline="0" dirty="0" smtClean="0"/>
              <a:t>Factors can also include whether there’s a gate around the setting.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1463A-62D6-44EA-A8C1-0D3401285F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1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4770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 sz="16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1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254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C487EDA-0124-4F26-A91F-677873D424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024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9A0F078A-12ED-463C-BC60-3EB6EFC220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548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9E552C9-CEF8-48F8-967D-F048691885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717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A33A847-C159-4F85-8CA8-32D7E1D25B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3355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1800" baseline="0"/>
            </a:lvl1pPr>
          </a:lstStyle>
          <a:p>
            <a:r>
              <a:rPr lang="en-US" dirty="0" smtClean="0"/>
              <a:t>CLICK TO EDIT MASTER 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1" name="Picture 3" descr="C:\Users\MCRegan\Desktop\blue_wb_logo_circ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08" y="6334010"/>
            <a:ext cx="531057" cy="5310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2481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4A1A8F2-0B66-4C4D-958C-B2CC6B9CE7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05084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9D45F62-F7C7-4336-9481-C618B1908B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82341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AC00422-8766-4565-A0AB-C81CA0562F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33463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7338"/>
            <a:ext cx="8229600" cy="1143000"/>
          </a:xfrm>
          <a:prstGeom prst="rect">
            <a:avLst/>
          </a:prstGeom>
        </p:spPr>
        <p:txBody>
          <a:bodyPr/>
          <a:lstStyle>
            <a:lvl1pPr algn="ctr">
              <a:defRPr sz="180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679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F34340A-F0E2-4EE0-B624-A06197BF12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66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2C4FB64-0700-4E91-802D-FD33C8A188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941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5ED0395-02B3-46DB-83E1-A8F61B9954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0891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C:\Users\MCRegan\Downloads\template4-01 (3)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" y="428"/>
            <a:ext cx="9142858" cy="6857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0" y="944881"/>
            <a:ext cx="9144000" cy="45719"/>
          </a:xfrm>
          <a:prstGeom prst="rect">
            <a:avLst/>
          </a:prstGeom>
          <a:gradFill>
            <a:gsLst>
              <a:gs pos="0">
                <a:srgbClr val="C00000"/>
              </a:gs>
              <a:gs pos="30000">
                <a:srgbClr val="FF0000"/>
              </a:gs>
              <a:gs pos="54000">
                <a:srgbClr val="FFC000"/>
              </a:gs>
              <a:gs pos="84000">
                <a:srgbClr val="FFC000"/>
              </a:gs>
              <a:gs pos="100000">
                <a:srgbClr val="FFFF00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0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d.getcare.com/consum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Lorraine.nawara@maryland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MCRegan\Downloads\template4-01 (3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" y="428"/>
            <a:ext cx="9142858" cy="6857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399" y="721631"/>
            <a:ext cx="8077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Times New Roman" pitchFamily="18" charset="0"/>
              </a:rPr>
              <a:t/>
            </a:r>
            <a:br>
              <a:rPr lang="en-US" sz="3400" dirty="0" smtClean="0">
                <a:cs typeface="Times New Roman" pitchFamily="18" charset="0"/>
              </a:rPr>
            </a:br>
            <a:r>
              <a:rPr lang="en-US" sz="3600" b="1" dirty="0" smtClean="0">
                <a:cs typeface="Times New Roman" pitchFamily="18" charset="0"/>
              </a:rPr>
              <a:t/>
            </a:r>
            <a:br>
              <a:rPr lang="en-US" sz="3600" b="1" dirty="0" smtClean="0">
                <a:cs typeface="Times New Roman" pitchFamily="18" charset="0"/>
              </a:rPr>
            </a:br>
            <a:r>
              <a:rPr lang="en-US" sz="3600" b="1" dirty="0" smtClean="0">
                <a:cs typeface="Times New Roman" pitchFamily="18" charset="0"/>
              </a:rPr>
              <a:t/>
            </a:r>
            <a:br>
              <a:rPr lang="en-US" sz="3600" b="1" dirty="0" smtClean="0">
                <a:cs typeface="Times New Roman" pitchFamily="18" charset="0"/>
              </a:rPr>
            </a:br>
            <a:r>
              <a:rPr lang="en-US" sz="3600" b="1" dirty="0">
                <a:cs typeface="Times New Roman" pitchFamily="18" charset="0"/>
              </a:rPr>
              <a:t/>
            </a:r>
            <a:br>
              <a:rPr lang="en-US" sz="3600" b="1" dirty="0">
                <a:cs typeface="Times New Roman" pitchFamily="18" charset="0"/>
              </a:rPr>
            </a:br>
            <a:r>
              <a:rPr lang="en-US" sz="3600" b="1" dirty="0" smtClean="0">
                <a:cs typeface="Times New Roman" pitchFamily="18" charset="0"/>
              </a:rPr>
              <a:t/>
            </a:r>
            <a:br>
              <a:rPr lang="en-US" sz="3600" b="1" dirty="0" smtClean="0">
                <a:cs typeface="Times New Roman" pitchFamily="18" charset="0"/>
              </a:rPr>
            </a:br>
            <a:r>
              <a:rPr lang="en-US" sz="3200" dirty="0" smtClean="0">
                <a:cs typeface="Times New Roman" pitchFamily="18" charset="0"/>
              </a:rPr>
              <a:t>Community First Choice</a:t>
            </a:r>
            <a:br>
              <a:rPr lang="en-US" sz="3200" dirty="0" smtClean="0">
                <a:cs typeface="Times New Roman" pitchFamily="18" charset="0"/>
              </a:rPr>
            </a:br>
            <a:r>
              <a:rPr lang="en-US" sz="3200" dirty="0" smtClean="0">
                <a:cs typeface="Times New Roman" pitchFamily="18" charset="0"/>
              </a:rPr>
              <a:t/>
            </a:r>
            <a:br>
              <a:rPr lang="en-US" sz="3200" dirty="0" smtClean="0"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>Lorraine </a:t>
            </a:r>
            <a:r>
              <a:rPr lang="en-US" sz="1800" dirty="0" err="1" smtClean="0">
                <a:solidFill>
                  <a:schemeClr val="tx1"/>
                </a:solidFill>
                <a:cs typeface="Times New Roman" pitchFamily="18" charset="0"/>
              </a:rPr>
              <a:t>Nawara</a:t>
            </a: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>Department of Health and Mental Hygiene</a:t>
            </a:r>
            <a:b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>Baltimore County Providers Council</a:t>
            </a:r>
            <a:b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>2/23/16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103" y="690993"/>
            <a:ext cx="1995789" cy="2125747"/>
          </a:xfrm>
          <a:prstGeom prst="rect">
            <a:avLst/>
          </a:prstGeom>
        </p:spPr>
      </p:pic>
      <p:pic>
        <p:nvPicPr>
          <p:cNvPr id="7" name="Picture 3" descr="C:\Users\MCRegan\Desktop\blue_wb_logo_circ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08" y="6334010"/>
            <a:ext cx="531057" cy="5310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71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324"/>
            <a:ext cx="8229600" cy="718139"/>
          </a:xfrm>
        </p:spPr>
        <p:txBody>
          <a:bodyPr/>
          <a:lstStyle/>
          <a:p>
            <a:r>
              <a:rPr lang="en-US" sz="4000" dirty="0" smtClean="0"/>
              <a:t>Accessing Services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034"/>
            <a:ext cx="8229600" cy="4872129"/>
          </a:xfrm>
        </p:spPr>
        <p:txBody>
          <a:bodyPr/>
          <a:lstStyle/>
          <a:p>
            <a:r>
              <a:rPr lang="en-US" sz="2800" dirty="0" smtClean="0"/>
              <a:t>Applicants can begin the CFC process by calling their local Maryland Access Point (MAP) site</a:t>
            </a:r>
          </a:p>
          <a:p>
            <a:pPr>
              <a:buNone/>
            </a:pPr>
            <a:endParaRPr lang="en-US" sz="1000" dirty="0" smtClean="0"/>
          </a:p>
          <a:p>
            <a:pPr algn="ctr"/>
            <a:r>
              <a:rPr lang="en-US" sz="2800" dirty="0" smtClean="0"/>
              <a:t>Statewide</a:t>
            </a:r>
          </a:p>
          <a:p>
            <a:pPr algn="ctr">
              <a:buNone/>
            </a:pPr>
            <a:r>
              <a:rPr lang="en-US" sz="2800" dirty="0" smtClean="0"/>
              <a:t>1-844-MAP-LINK</a:t>
            </a:r>
          </a:p>
          <a:p>
            <a:pPr algn="ctr">
              <a:buNone/>
            </a:pPr>
            <a:r>
              <a:rPr lang="en-US" sz="2000" dirty="0" smtClean="0"/>
              <a:t>(1-844-627-5465)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800" dirty="0" smtClean="0"/>
              <a:t>Baltimore County MAP</a:t>
            </a:r>
          </a:p>
          <a:p>
            <a:pPr algn="ctr">
              <a:buNone/>
            </a:pPr>
            <a:r>
              <a:rPr lang="en-US" sz="2800" dirty="0" smtClean="0"/>
              <a:t>410-887-2594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2800" u="sng" dirty="0" smtClean="0">
                <a:hlinkClick r:id="rId2" tooltip="Learn about statewide resources on the Maryland MAP website."/>
              </a:rPr>
              <a:t>https://md.getcare.com/consumer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274320"/>
            <a:ext cx="8229600" cy="896112"/>
          </a:xfrm>
        </p:spPr>
        <p:txBody>
          <a:bodyPr>
            <a:normAutofit fontScale="90000"/>
          </a:bodyPr>
          <a:lstStyle/>
          <a:p>
            <a:r>
              <a:rPr lang="en-US" sz="4200" dirty="0" smtClean="0"/>
              <a:t>Agency-only Model and Self Direction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5657"/>
            <a:ext cx="8229600" cy="5148943"/>
          </a:xfrm>
        </p:spPr>
        <p:txBody>
          <a:bodyPr>
            <a:normAutofit/>
          </a:bodyPr>
          <a:lstStyle/>
          <a:p>
            <a:r>
              <a:rPr lang="en-US" dirty="0" smtClean="0"/>
              <a:t>Federal Department of Labor issued a rule that extended the Fair Labor Standards Act protections to personal assistance workers</a:t>
            </a:r>
          </a:p>
          <a:p>
            <a:pPr lvl="1"/>
            <a:r>
              <a:rPr lang="en-US" sz="2000" dirty="0" smtClean="0"/>
              <a:t>Also issued guidance indicating that state Medicaid programs were joint employers in most self-directed programs</a:t>
            </a:r>
          </a:p>
          <a:p>
            <a:r>
              <a:rPr lang="en-US" dirty="0" smtClean="0"/>
              <a:t>This change would have required Medicaid to pay travel and overtime to independent personal assistance providers</a:t>
            </a:r>
          </a:p>
          <a:p>
            <a:r>
              <a:rPr lang="en-US" dirty="0" smtClean="0"/>
              <a:t>Maryland’s programs converted to an agency-only model on October 1, 2015 in order to comply with the new rule and manage costs of the program</a:t>
            </a:r>
          </a:p>
          <a:p>
            <a:r>
              <a:rPr lang="en-US" dirty="0" smtClean="0"/>
              <a:t>DHMH is currently working towards a new self-direction program with the participant as the sole employer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209006"/>
            <a:ext cx="8229600" cy="104851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n-lt"/>
              </a:rPr>
              <a:t>Waiver Registry Updates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846"/>
            <a:ext cx="8229600" cy="49113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Waiver for Older Adults and Living at Home waiver registries were merged with the creation of the Home and Community Based Options waiver</a:t>
            </a:r>
          </a:p>
          <a:p>
            <a:r>
              <a:rPr lang="en-US" dirty="0" smtClean="0"/>
              <a:t>Currently over 30,000 people on the registry</a:t>
            </a:r>
          </a:p>
          <a:p>
            <a:pPr lvl="1"/>
            <a:r>
              <a:rPr lang="en-US" dirty="0" smtClean="0"/>
              <a:t>Registrants have not been screened for eligibility, is an interest list</a:t>
            </a:r>
          </a:p>
          <a:p>
            <a:pPr lvl="1"/>
            <a:r>
              <a:rPr lang="en-US" dirty="0" smtClean="0"/>
              <a:t>Anyone on the registry who has community Medicaid can apply for CFC or CPAS services now</a:t>
            </a:r>
          </a:p>
          <a:p>
            <a:pPr lvl="1"/>
            <a:r>
              <a:rPr lang="en-US" dirty="0" smtClean="0"/>
              <a:t>Only those who do not meet the community MA financial standard or who want assisted living services need to wait for a waiver slot</a:t>
            </a:r>
          </a:p>
          <a:p>
            <a:r>
              <a:rPr lang="en-US" dirty="0" smtClean="0"/>
              <a:t>Currently sending out about 50 applications per month on a date order basis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6" y="194636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Screening the Registry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406"/>
            <a:ext cx="8229600" cy="5201194"/>
          </a:xfrm>
        </p:spPr>
        <p:txBody>
          <a:bodyPr>
            <a:normAutofit/>
          </a:bodyPr>
          <a:lstStyle/>
          <a:p>
            <a:r>
              <a:rPr lang="en-US" dirty="0" smtClean="0"/>
              <a:t>MAP sites are using a screening tool to help identify the needs of people in need of services</a:t>
            </a:r>
          </a:p>
          <a:p>
            <a:r>
              <a:rPr lang="en-US" dirty="0" smtClean="0"/>
              <a:t>Offered prior to placement on the waiver registry</a:t>
            </a:r>
          </a:p>
          <a:p>
            <a:r>
              <a:rPr lang="en-US" dirty="0" smtClean="0"/>
              <a:t>Screening of those already on the registry will begin in April 2016</a:t>
            </a:r>
          </a:p>
          <a:p>
            <a:r>
              <a:rPr lang="en-US" dirty="0" smtClean="0"/>
              <a:t>Hilltop Institute is analyzing data from the screening tool to refine algorithm for institutional risk</a:t>
            </a:r>
          </a:p>
          <a:p>
            <a:r>
              <a:rPr lang="en-US" dirty="0" smtClean="0"/>
              <a:t>Will be used to prioritize the registry in the future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209006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4"/>
                </a:solidFill>
              </a:rPr>
              <a:t>Community Settings Rule</a:t>
            </a:r>
            <a:endParaRPr lang="en-US" sz="4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5474"/>
            <a:ext cx="8229600" cy="497912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600" dirty="0" smtClean="0"/>
              <a:t>Home and Community- Based Setting Rule was issued by </a:t>
            </a:r>
            <a:r>
              <a:rPr lang="en-US" sz="2600" dirty="0" smtClean="0">
                <a:solidFill>
                  <a:schemeClr val="tx1"/>
                </a:solidFill>
              </a:rPr>
              <a:t>CMS and became effective on March 17, 2014</a:t>
            </a:r>
          </a:p>
          <a:p>
            <a:pPr>
              <a:buClrTx/>
            </a:pPr>
            <a:r>
              <a:rPr lang="en-US" sz="2600" dirty="0" smtClean="0"/>
              <a:t>Redefines community as a set of characteristics instead of a bed-size or service type</a:t>
            </a:r>
            <a:endParaRPr lang="en-US" sz="26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en-US" sz="2600" dirty="0" smtClean="0"/>
              <a:t>Intent of the Community Rule </a:t>
            </a:r>
          </a:p>
          <a:p>
            <a:pPr lvl="1">
              <a:buClrTx/>
            </a:pPr>
            <a:r>
              <a:rPr lang="en-US" dirty="0" smtClean="0"/>
              <a:t>Ensure individuals have full access to the benefits of community living </a:t>
            </a:r>
          </a:p>
          <a:p>
            <a:pPr lvl="1">
              <a:buClrTx/>
            </a:pPr>
            <a:r>
              <a:rPr lang="en-US" dirty="0" smtClean="0"/>
              <a:t>Enhance the quality and provide protections to participants</a:t>
            </a:r>
          </a:p>
          <a:p>
            <a:pPr>
              <a:buClrTx/>
            </a:pPr>
            <a:endParaRPr lang="en-US" sz="31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52" y="232954"/>
            <a:ext cx="8229600" cy="1143000"/>
          </a:xfrm>
        </p:spPr>
        <p:txBody>
          <a:bodyPr/>
          <a:lstStyle/>
          <a:p>
            <a:r>
              <a:rPr lang="en-US" sz="4000" dirty="0" smtClean="0"/>
              <a:t>Who’s Affected?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846"/>
            <a:ext cx="8229600" cy="51097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Participants and providers of:</a:t>
            </a:r>
          </a:p>
          <a:p>
            <a:r>
              <a:rPr lang="en-US" dirty="0" smtClean="0"/>
              <a:t>Medical Day Care</a:t>
            </a:r>
          </a:p>
          <a:p>
            <a:r>
              <a:rPr lang="en-US" dirty="0" smtClean="0"/>
              <a:t>Senior Center Plus</a:t>
            </a:r>
          </a:p>
          <a:p>
            <a:r>
              <a:rPr lang="en-US" dirty="0" smtClean="0"/>
              <a:t>Therapeutic Integration</a:t>
            </a:r>
          </a:p>
          <a:p>
            <a:r>
              <a:rPr lang="en-US" dirty="0" smtClean="0"/>
              <a:t>Assisted Living</a:t>
            </a:r>
          </a:p>
          <a:p>
            <a:r>
              <a:rPr lang="en-US" dirty="0" smtClean="0"/>
              <a:t>Residential Habilitation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All settings must in be in full compliance by March of 2019 in order to continue to receive federal Medicaid funding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52" y="194636"/>
            <a:ext cx="8229600" cy="743712"/>
          </a:xfrm>
        </p:spPr>
        <p:txBody>
          <a:bodyPr/>
          <a:lstStyle/>
          <a:p>
            <a:r>
              <a:rPr lang="en-US" sz="4000" dirty="0" smtClean="0"/>
              <a:t>Principles of the Rule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5029"/>
            <a:ext cx="8229600" cy="5508171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Integration</a:t>
            </a:r>
          </a:p>
          <a:p>
            <a:pPr lvl="1"/>
            <a:r>
              <a:rPr lang="en-US" sz="2800" dirty="0" smtClean="0"/>
              <a:t>Proximity to community amenities</a:t>
            </a:r>
          </a:p>
          <a:p>
            <a:pPr lvl="1"/>
            <a:r>
              <a:rPr lang="en-US" sz="2800" dirty="0" smtClean="0"/>
              <a:t>Availability of transportation</a:t>
            </a:r>
          </a:p>
          <a:p>
            <a:pPr lvl="1"/>
            <a:r>
              <a:rPr lang="en-US" sz="2800" dirty="0" smtClean="0"/>
              <a:t>Interaction with the wider community</a:t>
            </a:r>
          </a:p>
          <a:p>
            <a:pPr lvl="1"/>
            <a:r>
              <a:rPr lang="en-US" sz="2800" dirty="0" smtClean="0"/>
              <a:t>Not within or near an institution</a:t>
            </a:r>
          </a:p>
          <a:p>
            <a:pPr lvl="1"/>
            <a:endParaRPr lang="en-US" sz="1600" dirty="0" smtClean="0"/>
          </a:p>
          <a:p>
            <a:r>
              <a:rPr lang="en-US" sz="3100" dirty="0" smtClean="0"/>
              <a:t>Individual Rights</a:t>
            </a:r>
          </a:p>
          <a:p>
            <a:pPr lvl="1"/>
            <a:r>
              <a:rPr lang="en-US" sz="2900" dirty="0" smtClean="0"/>
              <a:t>Same life as people without a disability</a:t>
            </a:r>
          </a:p>
          <a:p>
            <a:pPr lvl="1"/>
            <a:r>
              <a:rPr lang="en-US" sz="2900" dirty="0" smtClean="0"/>
              <a:t>Right to locked bedroom and bathroom doors </a:t>
            </a:r>
          </a:p>
          <a:p>
            <a:pPr lvl="1"/>
            <a:r>
              <a:rPr lang="en-US" sz="2900" dirty="0" smtClean="0"/>
              <a:t>Tenant Rights/Residential Agreement</a:t>
            </a:r>
          </a:p>
          <a:p>
            <a:pPr lvl="1"/>
            <a:endParaRPr lang="en-US" sz="1600" dirty="0" smtClean="0"/>
          </a:p>
          <a:p>
            <a:r>
              <a:rPr lang="en-US" sz="3200" dirty="0" smtClean="0"/>
              <a:t>Autonomy</a:t>
            </a:r>
          </a:p>
          <a:p>
            <a:pPr lvl="1"/>
            <a:r>
              <a:rPr lang="en-US" sz="2900" dirty="0" smtClean="0"/>
              <a:t>Choice of roommates</a:t>
            </a:r>
          </a:p>
          <a:p>
            <a:pPr lvl="1"/>
            <a:r>
              <a:rPr lang="en-US" sz="2900" dirty="0" smtClean="0"/>
              <a:t>Freedom to decorate living space</a:t>
            </a:r>
          </a:p>
          <a:p>
            <a:pPr lvl="1"/>
            <a:r>
              <a:rPr lang="en-US" sz="2900" dirty="0" smtClean="0"/>
              <a:t>Receive visitors at all times</a:t>
            </a:r>
          </a:p>
          <a:p>
            <a:pPr lvl="1"/>
            <a:r>
              <a:rPr lang="en-US" sz="2900" dirty="0" smtClean="0"/>
              <a:t>Access to food at all times</a:t>
            </a:r>
          </a:p>
          <a:p>
            <a:pPr lvl="1"/>
            <a:r>
              <a:rPr lang="en-US" sz="2900" dirty="0" smtClean="0"/>
              <a:t>Physical access to public spaces</a:t>
            </a:r>
          </a:p>
          <a:p>
            <a:pPr lvl="1">
              <a:buClr>
                <a:schemeClr val="tx1"/>
              </a:buClr>
            </a:pPr>
            <a:endParaRPr lang="en-US" dirty="0" smtClean="0"/>
          </a:p>
          <a:p>
            <a:endParaRPr lang="en-US" sz="3000" dirty="0" smtClean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351391"/>
            <a:ext cx="8673737" cy="89611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Provider-Owned or Controlled Residential Settings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32412"/>
            <a:ext cx="8229600" cy="4793752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>
                <a:solidFill>
                  <a:schemeClr val="tx1"/>
                </a:solidFill>
              </a:rPr>
              <a:t>Setting is physically accessible to the individual</a:t>
            </a:r>
          </a:p>
          <a:p>
            <a:pPr>
              <a:buClrTx/>
            </a:pPr>
            <a:r>
              <a:rPr lang="en-US" dirty="0" smtClean="0">
                <a:solidFill>
                  <a:schemeClr val="tx1"/>
                </a:solidFill>
              </a:rPr>
              <a:t>Individuals may have visitors at any time</a:t>
            </a:r>
          </a:p>
          <a:p>
            <a:pPr>
              <a:buClrTx/>
            </a:pPr>
            <a:r>
              <a:rPr lang="en-US" dirty="0" smtClean="0">
                <a:solidFill>
                  <a:schemeClr val="tx1"/>
                </a:solidFill>
              </a:rPr>
              <a:t>Homes have lockable entrance doors, with the individual and appropriate staff having keys to the doors as needed</a:t>
            </a:r>
          </a:p>
          <a:p>
            <a:pPr>
              <a:buClrTx/>
            </a:pPr>
            <a:r>
              <a:rPr lang="en-US" dirty="0" smtClean="0">
                <a:solidFill>
                  <a:schemeClr val="tx1"/>
                </a:solidFill>
              </a:rPr>
              <a:t>Each individual has privacy in their own room</a:t>
            </a:r>
          </a:p>
          <a:p>
            <a:pPr>
              <a:buClrTx/>
            </a:pPr>
            <a:r>
              <a:rPr lang="en-US" dirty="0" smtClean="0">
                <a:solidFill>
                  <a:schemeClr val="tx1"/>
                </a:solidFill>
              </a:rPr>
              <a:t>Individuals sharing rooms have the choice of their roommate</a:t>
            </a:r>
          </a:p>
          <a:p>
            <a:pPr>
              <a:buClrTx/>
            </a:pPr>
            <a:r>
              <a:rPr lang="en-US" dirty="0" smtClean="0">
                <a:solidFill>
                  <a:schemeClr val="tx1"/>
                </a:solidFill>
              </a:rPr>
              <a:t>They control their schedules and have access to food any time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2016-2018 Initiatives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910"/>
            <a:ext cx="8229600" cy="4898254"/>
          </a:xfrm>
        </p:spPr>
        <p:txBody>
          <a:bodyPr/>
          <a:lstStyle/>
          <a:p>
            <a:r>
              <a:rPr lang="en-US" dirty="0" smtClean="0"/>
              <a:t>New Self-direction option</a:t>
            </a:r>
          </a:p>
          <a:p>
            <a:pPr lvl="1"/>
            <a:r>
              <a:rPr lang="en-US" sz="2000" dirty="0" smtClean="0"/>
              <a:t>Request for Proposals for a fiscal management vendor</a:t>
            </a:r>
          </a:p>
          <a:p>
            <a:r>
              <a:rPr lang="en-US" dirty="0" smtClean="0"/>
              <a:t>Implement the community settings rule</a:t>
            </a:r>
          </a:p>
          <a:p>
            <a:pPr lvl="1"/>
            <a:r>
              <a:rPr lang="en-US" sz="2000" dirty="0" smtClean="0"/>
              <a:t>Provider self-assessment</a:t>
            </a:r>
          </a:p>
          <a:p>
            <a:pPr lvl="1"/>
            <a:r>
              <a:rPr lang="en-US" sz="2000" dirty="0" smtClean="0"/>
              <a:t>Participant surveys</a:t>
            </a:r>
          </a:p>
          <a:p>
            <a:pPr lvl="1"/>
            <a:r>
              <a:rPr lang="en-US" sz="2000" dirty="0" smtClean="0"/>
              <a:t>Site visits/provider re-enrollment</a:t>
            </a:r>
          </a:p>
          <a:p>
            <a:r>
              <a:rPr lang="en-US" dirty="0" smtClean="0"/>
              <a:t>Rate study</a:t>
            </a:r>
          </a:p>
          <a:p>
            <a:r>
              <a:rPr lang="en-US" dirty="0" smtClean="0"/>
              <a:t>Triage the registry</a:t>
            </a:r>
          </a:p>
          <a:p>
            <a:r>
              <a:rPr lang="en-US" dirty="0" smtClean="0"/>
              <a:t>Quality incentive payments</a:t>
            </a:r>
          </a:p>
          <a:p>
            <a:r>
              <a:rPr lang="en-US" dirty="0" smtClean="0"/>
              <a:t>ICS Expansion</a:t>
            </a:r>
          </a:p>
          <a:p>
            <a:r>
              <a:rPr lang="en-US" dirty="0" smtClean="0"/>
              <a:t>Improved quality reporting, trending, and program evaluation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22386"/>
            <a:ext cx="8229600" cy="796516"/>
          </a:xfrm>
        </p:spPr>
        <p:txBody>
          <a:bodyPr/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Lorraine </a:t>
            </a:r>
            <a:r>
              <a:rPr lang="en-US" dirty="0" err="1" smtClean="0"/>
              <a:t>Nawara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Deputy Director for Community Integration</a:t>
            </a:r>
          </a:p>
          <a:p>
            <a:pPr algn="ctr">
              <a:buNone/>
            </a:pPr>
            <a:r>
              <a:rPr lang="en-US" dirty="0" smtClean="0"/>
              <a:t>Long-Term Services and Supports Administration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Lorraine.nawara@maryland.gov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Topics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2411"/>
            <a:ext cx="8229600" cy="4793752"/>
          </a:xfrm>
        </p:spPr>
        <p:txBody>
          <a:bodyPr/>
          <a:lstStyle/>
          <a:p>
            <a:r>
              <a:rPr lang="en-US" sz="2800" dirty="0" smtClean="0"/>
              <a:t>Community First Choice Overview</a:t>
            </a:r>
          </a:p>
          <a:p>
            <a:r>
              <a:rPr lang="en-US" sz="2800" dirty="0" smtClean="0"/>
              <a:t>Agency-only model</a:t>
            </a:r>
          </a:p>
          <a:p>
            <a:r>
              <a:rPr lang="en-US" sz="2800" dirty="0" smtClean="0"/>
              <a:t>Waiver Registry</a:t>
            </a:r>
          </a:p>
          <a:p>
            <a:pPr lvl="1"/>
            <a:r>
              <a:rPr lang="en-US" sz="2800" dirty="0" smtClean="0"/>
              <a:t>Screening and triaging the registry</a:t>
            </a:r>
          </a:p>
          <a:p>
            <a:r>
              <a:rPr lang="en-US" sz="2800" dirty="0" smtClean="0"/>
              <a:t>Community Settings Rule</a:t>
            </a:r>
          </a:p>
          <a:p>
            <a:r>
              <a:rPr lang="en-US" sz="2800" dirty="0" smtClean="0"/>
              <a:t>Planned Initiatives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92034" y="269965"/>
            <a:ext cx="8229600" cy="9445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Community First Choice (CFC)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117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Affordable Care Act (ACA) program expanding options for community-based long-term services and supports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Allows waiver-like services to be provided in the State Plan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Expands access to people who are eligible for Medicaid in the community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No waiting list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Increases the State’s enhanced match on all CFC services by 6 %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Allows Medicaid to set consistent policy and rates across programs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>
              <a:latin typeface="+mj-lt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306DA2-7B32-4DFD-AC51-2C2915A9EC70}" type="slidenum">
              <a:rPr lang="en-US" smtClean="0">
                <a:solidFill>
                  <a:srgbClr val="045C7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46888"/>
            <a:ext cx="8229600" cy="667512"/>
          </a:xfrm>
        </p:spPr>
        <p:txBody>
          <a:bodyPr/>
          <a:lstStyle/>
          <a:p>
            <a:r>
              <a:rPr lang="en-US" sz="3600" dirty="0" smtClean="0"/>
              <a:t>Community First Choice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136469"/>
            <a:ext cx="8229600" cy="5188131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en-US" dirty="0" smtClean="0"/>
              <a:t>Financial Requirements</a:t>
            </a:r>
          </a:p>
          <a:p>
            <a:pPr marL="674370" lvl="1" indent="-274320">
              <a:buFont typeface="Arial" pitchFamily="34" charset="0"/>
              <a:buChar char="•"/>
              <a:defRPr/>
            </a:pPr>
            <a:r>
              <a:rPr lang="en-US" sz="2200" dirty="0" smtClean="0"/>
              <a:t>Community MA Eligible </a:t>
            </a:r>
          </a:p>
          <a:p>
            <a:pPr marL="948690" lvl="2" indent="-274320">
              <a:buFont typeface="Arial" pitchFamily="34" charset="0"/>
              <a:buChar char="•"/>
              <a:defRPr/>
            </a:pPr>
            <a:r>
              <a:rPr lang="en-US" sz="2200" dirty="0" smtClean="0"/>
              <a:t>Must already be in a waiver OR eligible for Medicaid in the community</a:t>
            </a:r>
          </a:p>
          <a:p>
            <a:pPr marL="274320" indent="-274320">
              <a:buNone/>
              <a:defRPr/>
            </a:pPr>
            <a:r>
              <a:rPr lang="en-US" dirty="0" smtClean="0"/>
              <a:t>Medical Requirements</a:t>
            </a:r>
          </a:p>
          <a:p>
            <a:pPr marL="674370" lvl="1" indent="-274320">
              <a:buFont typeface="Arial" pitchFamily="34" charset="0"/>
              <a:buChar char="•"/>
              <a:defRPr/>
            </a:pPr>
            <a:r>
              <a:rPr lang="en-US" sz="2200" dirty="0" smtClean="0"/>
              <a:t>Institutional level of care</a:t>
            </a:r>
          </a:p>
          <a:p>
            <a:pPr marL="674370" lvl="2" indent="-274320">
              <a:buFont typeface="Arial" pitchFamily="34" charset="0"/>
              <a:buChar char="•"/>
              <a:defRPr/>
            </a:pPr>
            <a:r>
              <a:rPr lang="en-US" sz="2200" dirty="0" smtClean="0"/>
              <a:t>Includes nursing facility, chronic hospitals, ICF/IID, and psychiatric hospitals</a:t>
            </a:r>
          </a:p>
          <a:p>
            <a:pPr marL="274320" indent="-274320">
              <a:buNone/>
              <a:defRPr/>
            </a:pPr>
            <a:r>
              <a:rPr lang="en-US" dirty="0" smtClean="0"/>
              <a:t>Technical Requirements</a:t>
            </a:r>
          </a:p>
          <a:p>
            <a:pPr marL="674370" lvl="1" indent="-274320">
              <a:buFont typeface="Arial" pitchFamily="34" charset="0"/>
              <a:buChar char="•"/>
              <a:defRPr/>
            </a:pPr>
            <a:r>
              <a:rPr lang="en-US" sz="2200" dirty="0" smtClean="0"/>
              <a:t>No age restrictions</a:t>
            </a:r>
          </a:p>
          <a:p>
            <a:pPr marL="674370" lvl="1" indent="-274320">
              <a:buFont typeface="Arial" pitchFamily="34" charset="0"/>
              <a:buChar char="•"/>
              <a:defRPr/>
            </a:pPr>
            <a:r>
              <a:rPr lang="en-US" sz="2200" dirty="0" smtClean="0"/>
              <a:t>Participants must reside in a community residence as defined by the new HCBS settings rule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>
              <a:latin typeface="Quattrocento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5076"/>
          </a:xfrm>
        </p:spPr>
        <p:txBody>
          <a:bodyPr anchor="ctr"/>
          <a:lstStyle/>
          <a:p>
            <a:pPr eaLnBrk="1" hangingPunct="1"/>
            <a:r>
              <a:rPr lang="en-US" sz="4000" dirty="0" smtClean="0"/>
              <a:t>New Service Structure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201783"/>
            <a:ext cx="8229600" cy="512281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Services formerly offered through multiple programs are now consolidated under CFC</a:t>
            </a:r>
          </a:p>
          <a:p>
            <a:pPr lvl="1" eaLnBrk="1" hangingPunct="1">
              <a:defRPr/>
            </a:pPr>
            <a:r>
              <a:rPr lang="en-US" dirty="0" smtClean="0"/>
              <a:t>Maximizes the enhanced Federal match </a:t>
            </a:r>
          </a:p>
          <a:p>
            <a:pPr lvl="1" eaLnBrk="1" hangingPunct="1">
              <a:defRPr/>
            </a:pPr>
            <a:r>
              <a:rPr lang="en-US" dirty="0" smtClean="0"/>
              <a:t>Resolves inconsistent rates and policies across programs</a:t>
            </a:r>
          </a:p>
          <a:p>
            <a:pPr eaLnBrk="1" hangingPunct="1">
              <a:defRPr/>
            </a:pPr>
            <a:r>
              <a:rPr lang="en-US" sz="2400" dirty="0" smtClean="0"/>
              <a:t>Two 1915(c) waiver programs merged into a single waiver</a:t>
            </a:r>
          </a:p>
          <a:p>
            <a:pPr lvl="1">
              <a:defRPr/>
            </a:pPr>
            <a:r>
              <a:rPr lang="en-US" dirty="0" smtClean="0"/>
              <a:t>Living at Home and Waiver for Older Adults are now merged into the Home and Community Based Options Waiver</a:t>
            </a:r>
          </a:p>
          <a:p>
            <a:pPr>
              <a:defRPr/>
            </a:pPr>
            <a:r>
              <a:rPr lang="en-US" dirty="0" smtClean="0"/>
              <a:t>Medical Assistance Personal Care program was revised to mirror CFC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992C6-D291-4C94-A28B-CE5BA0DB4B1A}" type="slidenum">
              <a:rPr lang="en-US" smtClean="0">
                <a:solidFill>
                  <a:srgbClr val="045C7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168511"/>
            <a:ext cx="82296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MAPC to CPAS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948"/>
            <a:ext cx="8229600" cy="4792215"/>
          </a:xfrm>
        </p:spPr>
        <p:txBody>
          <a:bodyPr/>
          <a:lstStyle/>
          <a:p>
            <a:pPr marL="274320" lvl="1" indent="-274320">
              <a:buSzPct val="95000"/>
              <a:buFont typeface="Arial" pitchFamily="34" charset="0"/>
              <a:buChar char="•"/>
            </a:pPr>
            <a:r>
              <a:rPr lang="en-US" dirty="0" smtClean="0"/>
              <a:t>The Medical Assistance Personal Care (MAPC) program is now called the Community Personal Assistance Services (CPAS)program </a:t>
            </a:r>
          </a:p>
          <a:p>
            <a:pPr marL="274320" lvl="1" indent="-274320">
              <a:buSzPct val="95000"/>
              <a:buFont typeface="Arial" pitchFamily="34" charset="0"/>
              <a:buChar char="•"/>
            </a:pPr>
            <a:r>
              <a:rPr lang="en-US" dirty="0" smtClean="0"/>
              <a:t>No longer managed by the local health department (LHD)</a:t>
            </a:r>
          </a:p>
          <a:p>
            <a:pPr marL="274320" lvl="1" indent="-274320">
              <a:buSzPct val="95000"/>
              <a:buFont typeface="Arial" pitchFamily="34" charset="0"/>
              <a:buChar char="•"/>
            </a:pPr>
            <a:r>
              <a:rPr lang="en-US" dirty="0" smtClean="0"/>
              <a:t>Services are no longer per diem, but follow the waiver/CFC structure of 15-minute units and billing through ISAS</a:t>
            </a:r>
          </a:p>
          <a:p>
            <a:pPr marL="274320" lvl="1" indent="-274320">
              <a:buSzPct val="95000"/>
              <a:buFont typeface="Arial" pitchFamily="34" charset="0"/>
              <a:buChar char="•"/>
            </a:pPr>
            <a:r>
              <a:rPr lang="en-US" dirty="0" smtClean="0"/>
              <a:t>Uses the same supports planning network</a:t>
            </a:r>
          </a:p>
          <a:p>
            <a:pPr marL="274320" lvl="1" indent="-274320">
              <a:buSzPct val="95000"/>
              <a:buFont typeface="Arial" pitchFamily="34" charset="0"/>
              <a:buChar char="•"/>
            </a:pPr>
            <a:r>
              <a:rPr lang="en-US" dirty="0" smtClean="0"/>
              <a:t>Subject to nurse monitoring for quality oversight by the LHDs</a:t>
            </a:r>
          </a:p>
          <a:p>
            <a:pPr marL="274320" lvl="1" indent="-274320">
              <a:buSzPct val="95000"/>
              <a:buFont typeface="Arial" pitchFamily="34" charset="0"/>
              <a:buChar char="•"/>
            </a:pPr>
            <a:r>
              <a:rPr lang="en-US" dirty="0" smtClean="0"/>
              <a:t>Program fully converted on 10/1/16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04652" y="235132"/>
            <a:ext cx="8229600" cy="868363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Former Service Structure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78971" y="1212668"/>
          <a:ext cx="7633063" cy="497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322"/>
                <a:gridCol w="1125387"/>
                <a:gridCol w="1342854"/>
                <a:gridCol w="1201500"/>
              </a:tblGrid>
              <a:tr h="295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MAPC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LAH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WOA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Personal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Assistance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Services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5314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Case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Management/Nurse Case Monitoring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Consumer Training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311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Personal Emergency Back-up Systems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76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Transition Services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Home Delivered Meals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Assistive Technology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Accessibility Adaptations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Environmental Assessments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Medical Day Care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Nutritionist/Dietician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Family Training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Behavioral Consultation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Assisted Living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  <a:tr h="296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Senior Center Plus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  <a:alpha val="49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61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572A95-C999-4745-9809-B278B73159E8}" type="slidenum">
              <a:rPr lang="en-US" smtClean="0">
                <a:solidFill>
                  <a:srgbClr val="045C7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3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Current Service Structure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83326" y="1099457"/>
          <a:ext cx="7550332" cy="5120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5166"/>
                <a:gridCol w="1258389"/>
                <a:gridCol w="1328299"/>
                <a:gridCol w="1188478"/>
              </a:tblGrid>
              <a:tr h="32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CPAS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CFC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Waiver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Personal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Assistance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Services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Case Management/Supports Planning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Nurse Monitoring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3211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Personal Emergency Back-up Systems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897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Transition Services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897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Consumer Training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Home Delivered </a:t>
                      </a:r>
                      <a:r>
                        <a:rPr lang="en-US" sz="1800" i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Meals</a:t>
                      </a:r>
                      <a:endParaRPr lang="en-US" sz="18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Assistive </a:t>
                      </a:r>
                      <a:r>
                        <a:rPr lang="en-US" sz="1800" i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Technology</a:t>
                      </a:r>
                      <a:endParaRPr lang="en-US" sz="18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327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Accessibility </a:t>
                      </a:r>
                      <a:r>
                        <a:rPr lang="en-US" sz="1800" i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Adaptations</a:t>
                      </a:r>
                      <a:endParaRPr lang="en-US" sz="18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Environmental Assessments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*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45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Medical Day Care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Nutritionist/Dietician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Family Training</a:t>
                      </a: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Behavioral Consultation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Assisted Living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81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Senior Center Plus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670" name="Footer Placeholder 6"/>
          <p:cNvSpPr>
            <a:spLocks noGrp="1"/>
          </p:cNvSpPr>
          <p:nvPr>
            <p:ph type="ftr" sz="quarter" idx="4294967295"/>
          </p:nvPr>
        </p:nvSpPr>
        <p:spPr bwMode="auto">
          <a:xfrm>
            <a:off x="1010195" y="6400800"/>
            <a:ext cx="571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228600" indent="-22860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   *CFC Services are available to waiver participants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8" y="207699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Program Enrollment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4949" y="1046480"/>
          <a:ext cx="7589520" cy="5189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0"/>
                <a:gridCol w="1072727"/>
                <a:gridCol w="1335193"/>
                <a:gridCol w="1264920"/>
                <a:gridCol w="1264920"/>
              </a:tblGrid>
              <a:tr h="2956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+mj-lt"/>
                        </a:rPr>
                        <a:t>10/23/2015</a:t>
                      </a:r>
                      <a:endParaRPr lang="en-US" sz="1400" dirty="0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+mj-lt"/>
                        </a:rPr>
                        <a:t>11/16/2015</a:t>
                      </a:r>
                      <a:endParaRPr lang="en-US" sz="1400" dirty="0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+mj-lt"/>
                        </a:rPr>
                        <a:t>12/9/2015</a:t>
                      </a:r>
                      <a:endParaRPr lang="en-US" sz="1400" dirty="0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+mj-lt"/>
                        </a:rPr>
                        <a:t>2/12/2016</a:t>
                      </a:r>
                      <a:endParaRPr lang="en-US" sz="1400" dirty="0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4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CFC Only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5,047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5,163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5,207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5,527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4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CO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4,043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4,026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4,025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3,972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4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ICS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      19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      22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    21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      21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4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CPAS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      340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    354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  367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  389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4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Total Program Participation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9,499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</a:t>
                      </a:r>
                      <a:r>
                        <a:rPr lang="en-US" sz="1600" b="0" dirty="0" smtClean="0">
                          <a:latin typeface="+mj-lt"/>
                        </a:rPr>
                        <a:t>9,565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9,620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9,909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956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Of the CO participants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42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j-lt"/>
                        </a:rPr>
                        <a:t>Living </a:t>
                      </a:r>
                      <a:r>
                        <a:rPr lang="en-US" sz="1600" b="0" dirty="0">
                          <a:latin typeface="+mj-lt"/>
                        </a:rPr>
                        <a:t>in ALF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  1,189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  1,195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1,198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1,192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42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j-lt"/>
                        </a:rPr>
                        <a:t>Community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  2,854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+mj-lt"/>
                        </a:rPr>
                        <a:t>           2,831 </a:t>
                      </a: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2,827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j-lt"/>
                        </a:rPr>
                        <a:t>         2,780 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212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9635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j-lt"/>
                        </a:rPr>
                        <a:t>Total CFC Participation 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</a:rPr>
                        <a:t>(</a:t>
                      </a:r>
                      <a:r>
                        <a:rPr lang="en-US" sz="1400" b="0" baseline="0" dirty="0" smtClean="0">
                          <a:latin typeface="+mj-lt"/>
                        </a:rPr>
                        <a:t>CFC Only + </a:t>
                      </a:r>
                      <a:r>
                        <a:rPr lang="en-US" sz="1400" b="0" dirty="0" smtClean="0">
                          <a:latin typeface="+mj-lt"/>
                        </a:rPr>
                        <a:t>CO</a:t>
                      </a:r>
                      <a:r>
                        <a:rPr lang="en-US" sz="1400" b="0" baseline="0" dirty="0" smtClean="0">
                          <a:latin typeface="+mj-lt"/>
                        </a:rPr>
                        <a:t> Community)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 smtClean="0">
                          <a:latin typeface="+mj-lt"/>
                        </a:rPr>
                        <a:t>        7,901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 smtClean="0">
                          <a:latin typeface="+mj-lt"/>
                        </a:rPr>
                        <a:t>     7,994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 smtClean="0">
                          <a:latin typeface="+mj-lt"/>
                        </a:rPr>
                        <a:t>    8,034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 dirty="0" smtClean="0">
                          <a:latin typeface="+mj-lt"/>
                        </a:rPr>
                        <a:t>   8,307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olmers_Alliance for Health Reform_09182009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23105</TotalTime>
  <Words>1122</Words>
  <Application>Microsoft Office PowerPoint</Application>
  <PresentationFormat>On-screen Show (4:3)</PresentationFormat>
  <Paragraphs>317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Quattrocento</vt:lpstr>
      <vt:lpstr>Times New Roman</vt:lpstr>
      <vt:lpstr>Wingdings 2</vt:lpstr>
      <vt:lpstr>Colmers_Alliance for Health Reform_09182009</vt:lpstr>
      <vt:lpstr>     Community First Choice  Lorraine Nawara Department of Health and Mental Hygiene  Baltimore County Providers Council 2/23/16</vt:lpstr>
      <vt:lpstr>Topics</vt:lpstr>
      <vt:lpstr>Community First Choice (CFC)</vt:lpstr>
      <vt:lpstr>Community First Choice</vt:lpstr>
      <vt:lpstr>New Service Structure </vt:lpstr>
      <vt:lpstr>MAPC to CPAS</vt:lpstr>
      <vt:lpstr>Former Service Structure</vt:lpstr>
      <vt:lpstr>Current Service Structure</vt:lpstr>
      <vt:lpstr>Program Enrollment</vt:lpstr>
      <vt:lpstr>Accessing Services</vt:lpstr>
      <vt:lpstr>Agency-only Model and Self Direction</vt:lpstr>
      <vt:lpstr>Waiver Registry Updates</vt:lpstr>
      <vt:lpstr>Screening the Registry</vt:lpstr>
      <vt:lpstr>Community Settings Rule</vt:lpstr>
      <vt:lpstr>Who’s Affected?</vt:lpstr>
      <vt:lpstr>Principles of the Rule</vt:lpstr>
      <vt:lpstr>Provider-Owned or Controlled Residential Settings </vt:lpstr>
      <vt:lpstr>2016-2018 Initiatives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 Name Title Department of Health and Mental Hygiene Date</dc:title>
  <dc:creator>Theresa Ward</dc:creator>
  <cp:lastModifiedBy>Laura Riley</cp:lastModifiedBy>
  <cp:revision>243</cp:revision>
  <cp:lastPrinted>2016-02-04T21:53:09Z</cp:lastPrinted>
  <dcterms:created xsi:type="dcterms:W3CDTF">2015-12-17T21:56:46Z</dcterms:created>
  <dcterms:modified xsi:type="dcterms:W3CDTF">2016-03-08T21:19:48Z</dcterms:modified>
</cp:coreProperties>
</file>