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71" r:id="rId6"/>
    <p:sldId id="261" r:id="rId7"/>
    <p:sldId id="266" r:id="rId8"/>
    <p:sldId id="269" r:id="rId9"/>
    <p:sldId id="262" r:id="rId10"/>
    <p:sldId id="263" r:id="rId11"/>
    <p:sldId id="264" r:id="rId12"/>
    <p:sldId id="265" r:id="rId13"/>
    <p:sldId id="270"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70D2AA-88C9-4BC4-813B-E472FB6FC4D3}"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0D2AA-88C9-4BC4-813B-E472FB6FC4D3}"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A70D2AA-88C9-4BC4-813B-E472FB6FC4D3}"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BC308-1866-41C0-AC11-7AAC793EE7B2}"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0D2AA-88C9-4BC4-813B-E472FB6FC4D3}"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BC308-1866-41C0-AC11-7AAC793EE7B2}"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70D2AA-88C9-4BC4-813B-E472FB6FC4D3}"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A70D2AA-88C9-4BC4-813B-E472FB6FC4D3}"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BC308-1866-41C0-AC11-7AAC793EE7B2}"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70D2AA-88C9-4BC4-813B-E472FB6FC4D3}" type="datetimeFigureOut">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70D2AA-88C9-4BC4-813B-E472FB6FC4D3}" type="datetimeFigureOut">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A70D2AA-88C9-4BC4-813B-E472FB6FC4D3}" type="datetimeFigureOut">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CBC308-1866-41C0-AC11-7AAC793EE7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A70D2AA-88C9-4BC4-813B-E472FB6FC4D3}"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BC308-1866-41C0-AC11-7AAC793EE7B2}"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70D2AA-88C9-4BC4-813B-E472FB6FC4D3}"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BC308-1866-41C0-AC11-7AAC793EE7B2}"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A70D2AA-88C9-4BC4-813B-E472FB6FC4D3}" type="datetimeFigureOut">
              <a:rPr lang="en-US" smtClean="0"/>
              <a:t>5/19/2017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BCBC308-1866-41C0-AC11-7AAC793EE7B2}"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va.gov/" TargetMode="External"/><Relationship Id="rId2" Type="http://schemas.openxmlformats.org/officeDocument/2006/relationships/hyperlink" Target="http://www.charhall.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va.gov/HEALTHBENEFITS/resources/publications/hbco/hbco_basic_eligibility.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Aging Services and Caregiver Support Resources for Veterans</a:t>
            </a:r>
            <a:endParaRPr lang="en-US" dirty="0"/>
          </a:p>
        </p:txBody>
      </p:sp>
      <p:sp>
        <p:nvSpPr>
          <p:cNvPr id="3" name="Subtitle 2"/>
          <p:cNvSpPr>
            <a:spLocks noGrp="1"/>
          </p:cNvSpPr>
          <p:nvPr>
            <p:ph type="subTitle" idx="1"/>
          </p:nvPr>
        </p:nvSpPr>
        <p:spPr/>
        <p:txBody>
          <a:bodyPr>
            <a:normAutofit/>
          </a:bodyPr>
          <a:lstStyle/>
          <a:p>
            <a:r>
              <a:rPr lang="en-US" dirty="0" smtClean="0"/>
              <a:t>Julie Bury, LCSW-C, C-SWHC</a:t>
            </a:r>
          </a:p>
          <a:p>
            <a:r>
              <a:rPr lang="en-US" dirty="0" smtClean="0"/>
              <a:t>Assistant Chief of Social Work, Ambulatory and Emergency Care Clinical Center </a:t>
            </a:r>
          </a:p>
          <a:p>
            <a:r>
              <a:rPr lang="en-US" dirty="0" smtClean="0"/>
              <a:t>VA Maryland Health Care System</a:t>
            </a:r>
            <a:endParaRPr lang="en-US" dirty="0"/>
          </a:p>
        </p:txBody>
      </p:sp>
    </p:spTree>
    <p:extLst>
      <p:ext uri="{BB962C8B-B14F-4D97-AF65-F5344CB8AC3E}">
        <p14:creationId xmlns:p14="http://schemas.microsoft.com/office/powerpoint/2010/main" val="2243990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2400" b="1" dirty="0" smtClean="0"/>
              <a:t>Home Improvement and Structural Alterations (HISA) Grant</a:t>
            </a:r>
          </a:p>
          <a:p>
            <a:pPr lvl="1"/>
            <a:r>
              <a:rPr lang="en-US" sz="1800" dirty="0" smtClean="0"/>
              <a:t>Medically necessary improvements and structural alterations for allowing entrance or exit to homes; use of essential lavatory and sanitary facilities; allowing accessibility to kitchen or bathroom sinks or counters; improving entrance paths or driveways in immediate area of the home to facilitate access to the home through construction of permanent ramping; and improving plumbing or electrical systems made necessary due to installation of home medical equipment</a:t>
            </a:r>
          </a:p>
          <a:p>
            <a:pPr lvl="1"/>
            <a:r>
              <a:rPr lang="en-US" sz="1800" dirty="0" smtClean="0"/>
              <a:t>Lifetime benefit of up to $6,800 for Veterans who need alterations and/or improvements for a service connected condition or for Veterans who have a non-service connected condition need and are rated 50%  or more service connected</a:t>
            </a:r>
          </a:p>
          <a:p>
            <a:pPr lvl="1"/>
            <a:r>
              <a:rPr lang="en-US" sz="1800" dirty="0" smtClean="0"/>
              <a:t>Lifetime benefit of up to $2,000 for Veterans who are not service connected</a:t>
            </a:r>
          </a:p>
        </p:txBody>
      </p:sp>
      <p:sp>
        <p:nvSpPr>
          <p:cNvPr id="2" name="Title 1"/>
          <p:cNvSpPr>
            <a:spLocks noGrp="1"/>
          </p:cNvSpPr>
          <p:nvPr>
            <p:ph type="title"/>
          </p:nvPr>
        </p:nvSpPr>
        <p:spPr/>
        <p:txBody>
          <a:bodyPr>
            <a:normAutofit fontScale="90000"/>
          </a:bodyPr>
          <a:lstStyle/>
          <a:p>
            <a:r>
              <a:rPr lang="en-US" dirty="0" smtClean="0"/>
              <a:t>Aging Services and Caregiver Support Resources Continued</a:t>
            </a:r>
            <a:endParaRPr lang="en-US" dirty="0"/>
          </a:p>
        </p:txBody>
      </p:sp>
    </p:spTree>
    <p:extLst>
      <p:ext uri="{BB962C8B-B14F-4D97-AF65-F5344CB8AC3E}">
        <p14:creationId xmlns:p14="http://schemas.microsoft.com/office/powerpoint/2010/main" val="1237620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2400" b="1" dirty="0" smtClean="0"/>
              <a:t>Durable Medical Equipment</a:t>
            </a:r>
          </a:p>
          <a:p>
            <a:pPr lvl="1"/>
            <a:r>
              <a:rPr lang="en-US" sz="1800" dirty="0" smtClean="0"/>
              <a:t>Shower chairs, bedside commodes, hospital beds, stair glides, manual and electric wheelchairs, wheelchair ramps, personal emergency response systems, etc.</a:t>
            </a:r>
          </a:p>
          <a:p>
            <a:pPr lvl="1"/>
            <a:r>
              <a:rPr lang="en-US" sz="1800" dirty="0" smtClean="0"/>
              <a:t>No co-payments for DME</a:t>
            </a:r>
          </a:p>
          <a:p>
            <a:pPr lvl="1"/>
            <a:r>
              <a:rPr lang="en-US" sz="1800" dirty="0" smtClean="0"/>
              <a:t>All enrolled Veterans are eligible</a:t>
            </a:r>
          </a:p>
          <a:p>
            <a:r>
              <a:rPr lang="en-US" sz="2400" b="1" dirty="0" smtClean="0"/>
              <a:t>Hospice</a:t>
            </a:r>
          </a:p>
          <a:p>
            <a:pPr lvl="1"/>
            <a:r>
              <a:rPr lang="en-US" sz="1800" dirty="0" smtClean="0"/>
              <a:t>In-home and inpatient</a:t>
            </a:r>
          </a:p>
          <a:p>
            <a:pPr lvl="1"/>
            <a:r>
              <a:rPr lang="en-US" sz="1800" dirty="0" smtClean="0"/>
              <a:t>No co-payments</a:t>
            </a:r>
          </a:p>
          <a:p>
            <a:pPr lvl="1"/>
            <a:r>
              <a:rPr lang="en-US" sz="1800" dirty="0" smtClean="0"/>
              <a:t>All enrolled Veterans are eligible</a:t>
            </a:r>
          </a:p>
          <a:p>
            <a:r>
              <a:rPr lang="en-US" sz="2400" b="1" dirty="0" smtClean="0"/>
              <a:t>Community Living Centers</a:t>
            </a:r>
          </a:p>
          <a:p>
            <a:pPr lvl="1"/>
            <a:r>
              <a:rPr lang="en-US" sz="1800" dirty="0" smtClean="0"/>
              <a:t>Subacute and acute rehabilitation; respite; hospice; and long term care</a:t>
            </a:r>
          </a:p>
          <a:p>
            <a:pPr lvl="1"/>
            <a:r>
              <a:rPr lang="en-US" sz="1800" dirty="0" smtClean="0"/>
              <a:t>Eligibility is based on clinical need, setting availability, service connected status, level of disability and income</a:t>
            </a:r>
          </a:p>
          <a:p>
            <a:pPr lvl="1"/>
            <a:r>
              <a:rPr lang="en-US" sz="1800" dirty="0" smtClean="0"/>
              <a:t>Possible co-payments and waiting lists</a:t>
            </a:r>
          </a:p>
          <a:p>
            <a:pPr marL="457200" lvl="1" indent="0">
              <a:buNone/>
            </a:pPr>
            <a:endParaRPr lang="en-US" dirty="0" smtClean="0"/>
          </a:p>
          <a:p>
            <a:pPr lvl="1"/>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Aging Services and Caregiver Support Resources Continued</a:t>
            </a:r>
            <a:endParaRPr lang="en-US" dirty="0"/>
          </a:p>
        </p:txBody>
      </p:sp>
    </p:spTree>
    <p:extLst>
      <p:ext uri="{BB962C8B-B14F-4D97-AF65-F5344CB8AC3E}">
        <p14:creationId xmlns:p14="http://schemas.microsoft.com/office/powerpoint/2010/main" val="1678952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b="1" dirty="0" smtClean="0"/>
              <a:t>State Veterans Home Program</a:t>
            </a:r>
          </a:p>
          <a:p>
            <a:pPr lvl="1"/>
            <a:r>
              <a:rPr lang="en-US" sz="1400" dirty="0" smtClean="0"/>
              <a:t>Charlotte Hall Veterans Home for Maryland</a:t>
            </a:r>
          </a:p>
          <a:p>
            <a:pPr lvl="1"/>
            <a:r>
              <a:rPr lang="en-US" sz="1400" dirty="0" smtClean="0"/>
              <a:t>Income based ALF </a:t>
            </a:r>
          </a:p>
          <a:p>
            <a:pPr lvl="1"/>
            <a:r>
              <a:rPr lang="en-US" sz="1400" dirty="0" smtClean="0"/>
              <a:t>Nursing home (some financial assistance may be available)</a:t>
            </a:r>
          </a:p>
          <a:p>
            <a:pPr lvl="1"/>
            <a:r>
              <a:rPr lang="en-US" sz="1400" dirty="0" smtClean="0"/>
              <a:t>Both Veterans and their spouses are eligible</a:t>
            </a:r>
          </a:p>
          <a:p>
            <a:r>
              <a:rPr lang="en-US" sz="1800" b="1" dirty="0" smtClean="0"/>
              <a:t>Non-Service Connected Pension with Aid and Attendance</a:t>
            </a:r>
          </a:p>
          <a:p>
            <a:pPr lvl="1"/>
            <a:r>
              <a:rPr lang="en-US" sz="1400" dirty="0" smtClean="0"/>
              <a:t>Veterans Benefits Administration </a:t>
            </a:r>
          </a:p>
          <a:p>
            <a:pPr lvl="1"/>
            <a:r>
              <a:rPr lang="en-US" sz="1400" dirty="0" smtClean="0"/>
              <a:t>Veterans and/or their surviving spouses can be eligible for the non-service connected pension if the Veteran served during wartime, they are low-income, and are 65 or older or disabled</a:t>
            </a:r>
          </a:p>
          <a:p>
            <a:pPr lvl="1"/>
            <a:r>
              <a:rPr lang="en-US" sz="1400" dirty="0" smtClean="0"/>
              <a:t>Aid and Attendance benefits are paid in addition to the pension when the Veteran or surviving spouse are housebound or in need of regular assistance with ADLs; are bedridden; are a patient in a nursing home or assisted living facility; or have certain eyesight limitations</a:t>
            </a:r>
          </a:p>
        </p:txBody>
      </p:sp>
      <p:sp>
        <p:nvSpPr>
          <p:cNvPr id="2" name="Title 1"/>
          <p:cNvSpPr>
            <a:spLocks noGrp="1"/>
          </p:cNvSpPr>
          <p:nvPr>
            <p:ph type="title"/>
          </p:nvPr>
        </p:nvSpPr>
        <p:spPr/>
        <p:txBody>
          <a:bodyPr>
            <a:normAutofit fontScale="90000"/>
          </a:bodyPr>
          <a:lstStyle/>
          <a:p>
            <a:r>
              <a:rPr lang="en-US" dirty="0" smtClean="0"/>
              <a:t>Aging Services and Caregiver Support Resources Continued</a:t>
            </a:r>
            <a:endParaRPr lang="en-US" dirty="0"/>
          </a:p>
        </p:txBody>
      </p:sp>
    </p:spTree>
    <p:extLst>
      <p:ext uri="{BB962C8B-B14F-4D97-AF65-F5344CB8AC3E}">
        <p14:creationId xmlns:p14="http://schemas.microsoft.com/office/powerpoint/2010/main" val="243898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b="1" dirty="0"/>
              <a:t>Special Monthly Compensation</a:t>
            </a:r>
          </a:p>
          <a:p>
            <a:pPr lvl="1"/>
            <a:r>
              <a:rPr lang="en-US" sz="1500" dirty="0"/>
              <a:t>Veterans Benefits Administration</a:t>
            </a:r>
          </a:p>
          <a:p>
            <a:pPr lvl="1"/>
            <a:r>
              <a:rPr lang="en-US" sz="1500" dirty="0"/>
              <a:t>This benefit is comparable to Aid and Attendance for service connected Veterans and their spouses</a:t>
            </a:r>
          </a:p>
          <a:p>
            <a:r>
              <a:rPr lang="en-US" sz="2000" b="1" dirty="0" smtClean="0"/>
              <a:t>Housing Grants for Disabled Veterans</a:t>
            </a:r>
          </a:p>
          <a:p>
            <a:pPr lvl="1"/>
            <a:r>
              <a:rPr lang="en-US" sz="1600" dirty="0" smtClean="0"/>
              <a:t>Veterans with permanent and total service-connected disabilities can use these grants to purchase or construct an adapted home or modify an existing home to accommodate a disability</a:t>
            </a:r>
          </a:p>
          <a:p>
            <a:pPr lvl="1"/>
            <a:r>
              <a:rPr lang="en-US" sz="1600" dirty="0" smtClean="0"/>
              <a:t>Specially Adapted Housing Grant</a:t>
            </a:r>
          </a:p>
          <a:p>
            <a:pPr lvl="1"/>
            <a:r>
              <a:rPr lang="en-US" sz="1600" dirty="0" smtClean="0"/>
              <a:t>Special Housing Adaptation Grant</a:t>
            </a:r>
          </a:p>
          <a:p>
            <a:pPr lvl="1"/>
            <a:r>
              <a:rPr lang="en-US" sz="1600" dirty="0" smtClean="0"/>
              <a:t>Temporary Residence Assistance Grant</a:t>
            </a:r>
          </a:p>
        </p:txBody>
      </p:sp>
      <p:sp>
        <p:nvSpPr>
          <p:cNvPr id="3" name="Title 2"/>
          <p:cNvSpPr>
            <a:spLocks noGrp="1"/>
          </p:cNvSpPr>
          <p:nvPr>
            <p:ph type="title"/>
          </p:nvPr>
        </p:nvSpPr>
        <p:spPr/>
        <p:txBody>
          <a:bodyPr>
            <a:normAutofit fontScale="90000"/>
          </a:bodyPr>
          <a:lstStyle/>
          <a:p>
            <a:r>
              <a:rPr lang="en-US" dirty="0"/>
              <a:t>Aging Services and Caregiver Support Resources Continued</a:t>
            </a:r>
          </a:p>
        </p:txBody>
      </p:sp>
    </p:spTree>
    <p:extLst>
      <p:ext uri="{BB962C8B-B14F-4D97-AF65-F5344CB8AC3E}">
        <p14:creationId xmlns:p14="http://schemas.microsoft.com/office/powerpoint/2010/main" val="445930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Veteran must be enrolled and assigned to a primary care provider to access most, but not all, of the above services and benefits</a:t>
            </a:r>
          </a:p>
          <a:p>
            <a:r>
              <a:rPr lang="en-US" dirty="0" smtClean="0"/>
              <a:t>PACT social </a:t>
            </a:r>
            <a:r>
              <a:rPr lang="en-US" dirty="0"/>
              <a:t>w</a:t>
            </a:r>
            <a:r>
              <a:rPr lang="en-US" dirty="0" smtClean="0"/>
              <a:t>orkers as well as social workers in various specialty programs throughout the VA are available for assistance with education on and connecting to VA and community aging and caregiver support services</a:t>
            </a:r>
          </a:p>
          <a:p>
            <a:r>
              <a:rPr lang="en-US" dirty="0" smtClean="0"/>
              <a:t>Veterans Service Organizations and Veterans Benefits Administration Personnel are available to assist with Non-Service Connected Pension; Service Connected Compensation; Aid and Attendance; and Special Monthly Compensation claims as well as with Housing Grant applications</a:t>
            </a:r>
          </a:p>
          <a:p>
            <a:r>
              <a:rPr lang="en-US" dirty="0" smtClean="0"/>
              <a:t>Charlotte Hall can be contacted at 301-884-8171 or via </a:t>
            </a:r>
            <a:r>
              <a:rPr lang="en-US" dirty="0" smtClean="0">
                <a:hlinkClick r:id="rId2"/>
              </a:rPr>
              <a:t>www.charhall.org</a:t>
            </a:r>
            <a:endParaRPr lang="en-US" dirty="0" smtClean="0"/>
          </a:p>
          <a:p>
            <a:r>
              <a:rPr lang="en-US" dirty="0" smtClean="0"/>
              <a:t>VA website can also be used to research and access services </a:t>
            </a:r>
            <a:r>
              <a:rPr lang="en-US" dirty="0" smtClean="0">
                <a:hlinkClick r:id="rId3"/>
              </a:rPr>
              <a:t>www.va.gov</a:t>
            </a:r>
            <a:endParaRPr lang="en-US" dirty="0" smtClean="0"/>
          </a:p>
          <a:p>
            <a:r>
              <a:rPr lang="en-US" dirty="0" smtClean="0"/>
              <a:t>Encourage early VA enrollment, so it is not a crisis when assistance is needed</a:t>
            </a:r>
          </a:p>
          <a:p>
            <a:endParaRPr lang="en-US" dirty="0"/>
          </a:p>
        </p:txBody>
      </p:sp>
      <p:sp>
        <p:nvSpPr>
          <p:cNvPr id="2" name="Title 1"/>
          <p:cNvSpPr>
            <a:spLocks noGrp="1"/>
          </p:cNvSpPr>
          <p:nvPr>
            <p:ph type="title"/>
          </p:nvPr>
        </p:nvSpPr>
        <p:spPr/>
        <p:txBody>
          <a:bodyPr>
            <a:normAutofit fontScale="90000"/>
          </a:bodyPr>
          <a:lstStyle/>
          <a:p>
            <a:r>
              <a:rPr lang="en-US" dirty="0" smtClean="0"/>
              <a:t>Access to VA Aging and Caregiver Support Services</a:t>
            </a:r>
            <a:endParaRPr lang="en-US" dirty="0"/>
          </a:p>
        </p:txBody>
      </p:sp>
    </p:spTree>
    <p:extLst>
      <p:ext uri="{BB962C8B-B14F-4D97-AF65-F5344CB8AC3E}">
        <p14:creationId xmlns:p14="http://schemas.microsoft.com/office/powerpoint/2010/main" val="3934939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r>
              <a:rPr lang="en-US" sz="5400" dirty="0" smtClean="0"/>
              <a:t>Questions?</a:t>
            </a:r>
            <a:endParaRPr lang="en-US" sz="54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62892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Veterans Health Care Administration</a:t>
            </a:r>
          </a:p>
          <a:p>
            <a:r>
              <a:rPr lang="en-US" dirty="0" smtClean="0"/>
              <a:t>Veterans Benefits Administration	</a:t>
            </a:r>
          </a:p>
          <a:p>
            <a:r>
              <a:rPr lang="en-US" dirty="0" smtClean="0"/>
              <a:t>National Cemetery Administration</a:t>
            </a:r>
            <a:endParaRPr lang="en-US" dirty="0"/>
          </a:p>
        </p:txBody>
      </p:sp>
      <p:sp>
        <p:nvSpPr>
          <p:cNvPr id="2" name="Title 1"/>
          <p:cNvSpPr>
            <a:spLocks noGrp="1"/>
          </p:cNvSpPr>
          <p:nvPr>
            <p:ph type="title"/>
          </p:nvPr>
        </p:nvSpPr>
        <p:spPr/>
        <p:txBody>
          <a:bodyPr>
            <a:normAutofit fontScale="90000"/>
          </a:bodyPr>
          <a:lstStyle/>
          <a:p>
            <a:r>
              <a:rPr lang="en-US" dirty="0" smtClean="0"/>
              <a:t>Structure of the Department of Veterans Affairs</a:t>
            </a:r>
            <a:endParaRPr lang="en-US" dirty="0"/>
          </a:p>
        </p:txBody>
      </p:sp>
    </p:spTree>
    <p:extLst>
      <p:ext uri="{BB962C8B-B14F-4D97-AF65-F5344CB8AC3E}">
        <p14:creationId xmlns:p14="http://schemas.microsoft.com/office/powerpoint/2010/main" val="872576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“If you served in active military, naval or air service and are separated under any condition other than dishonorable, you may qualify for VA health care benefits.”</a:t>
            </a:r>
          </a:p>
          <a:p>
            <a:r>
              <a:rPr lang="en-US" dirty="0" smtClean="0"/>
              <a:t>“Most Veterans who enlisted after September 7, 1980 or entered active duty after October 16, 1981, must have served 24 continuous months or the full period for which they were called to active duty to be eligible.....Since there are a number of exceptions to the minimum duty requirements, VA encourages all Veterans to apply to determine their enrollment eligibility.”</a:t>
            </a:r>
          </a:p>
          <a:p>
            <a:r>
              <a:rPr lang="en-US" dirty="0" smtClean="0">
                <a:hlinkClick r:id="rId2"/>
              </a:rPr>
              <a:t>https://www.va.gov/HEALTHBENEFITS/resources/publications/hbco/hbco_basic_eligibility.asp</a:t>
            </a:r>
            <a:endParaRPr lang="en-US" dirty="0"/>
          </a:p>
        </p:txBody>
      </p:sp>
      <p:sp>
        <p:nvSpPr>
          <p:cNvPr id="2" name="Title 1"/>
          <p:cNvSpPr>
            <a:spLocks noGrp="1"/>
          </p:cNvSpPr>
          <p:nvPr>
            <p:ph type="title"/>
          </p:nvPr>
        </p:nvSpPr>
        <p:spPr/>
        <p:txBody>
          <a:bodyPr/>
          <a:lstStyle/>
          <a:p>
            <a:r>
              <a:rPr lang="en-US" dirty="0" smtClean="0"/>
              <a:t>Eligibility for VA Health Care</a:t>
            </a:r>
            <a:endParaRPr lang="en-US" dirty="0"/>
          </a:p>
        </p:txBody>
      </p:sp>
    </p:spTree>
    <p:extLst>
      <p:ext uri="{BB962C8B-B14F-4D97-AF65-F5344CB8AC3E}">
        <p14:creationId xmlns:p14="http://schemas.microsoft.com/office/powerpoint/2010/main" val="42704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Service Connected vs. Non-Service Connected</a:t>
            </a:r>
          </a:p>
          <a:p>
            <a:r>
              <a:rPr lang="en-US" dirty="0" smtClean="0"/>
              <a:t>Financial thresholds and co-pays</a:t>
            </a:r>
          </a:p>
          <a:p>
            <a:r>
              <a:rPr lang="en-US" dirty="0" smtClean="0"/>
              <a:t>OEF/OIF/OND Veterans</a:t>
            </a:r>
            <a:endParaRPr lang="en-US" dirty="0"/>
          </a:p>
          <a:p>
            <a:r>
              <a:rPr lang="en-US" dirty="0" smtClean="0"/>
              <a:t>Not all Veterans are eligible for VA Health Care Services</a:t>
            </a:r>
            <a:endParaRPr lang="en-US" dirty="0"/>
          </a:p>
        </p:txBody>
      </p:sp>
      <p:sp>
        <p:nvSpPr>
          <p:cNvPr id="2" name="Title 1"/>
          <p:cNvSpPr>
            <a:spLocks noGrp="1"/>
          </p:cNvSpPr>
          <p:nvPr>
            <p:ph type="title"/>
          </p:nvPr>
        </p:nvSpPr>
        <p:spPr/>
        <p:txBody>
          <a:bodyPr/>
          <a:lstStyle/>
          <a:p>
            <a:r>
              <a:rPr lang="en-US" dirty="0" smtClean="0"/>
              <a:t>Other Eligibility Information	</a:t>
            </a:r>
            <a:endParaRPr lang="en-US" dirty="0"/>
          </a:p>
        </p:txBody>
      </p:sp>
    </p:spTree>
    <p:extLst>
      <p:ext uri="{BB962C8B-B14F-4D97-AF65-F5344CB8AC3E}">
        <p14:creationId xmlns:p14="http://schemas.microsoft.com/office/powerpoint/2010/main" val="163631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Baltimore VA Medical Center </a:t>
            </a:r>
          </a:p>
          <a:p>
            <a:r>
              <a:rPr lang="en-US" dirty="0"/>
              <a:t>Perry Point VA Medical Center</a:t>
            </a:r>
          </a:p>
          <a:p>
            <a:r>
              <a:rPr lang="en-US" dirty="0"/>
              <a:t>Loch Raven VA Community Living and Rehabilitation Center</a:t>
            </a:r>
          </a:p>
          <a:p>
            <a:r>
              <a:rPr lang="en-US" dirty="0"/>
              <a:t>Loch Raven/Fort Howard VA Outpatient Clinic</a:t>
            </a:r>
          </a:p>
          <a:p>
            <a:r>
              <a:rPr lang="en-US" dirty="0"/>
              <a:t>Fort Meade VA Outpatient Clinic</a:t>
            </a:r>
          </a:p>
          <a:p>
            <a:r>
              <a:rPr lang="en-US" dirty="0"/>
              <a:t>Glen Burnie VA Outpatient Clinic</a:t>
            </a:r>
          </a:p>
          <a:p>
            <a:r>
              <a:rPr lang="en-US" dirty="0"/>
              <a:t>Cambridge VA Outpatient Clinic</a:t>
            </a:r>
          </a:p>
          <a:p>
            <a:r>
              <a:rPr lang="en-US" dirty="0"/>
              <a:t>Pocomoke City VA Outpatient Clinic</a:t>
            </a:r>
          </a:p>
          <a:p>
            <a:endParaRPr lang="en-US" dirty="0"/>
          </a:p>
        </p:txBody>
      </p:sp>
      <p:sp>
        <p:nvSpPr>
          <p:cNvPr id="3" name="Title 2"/>
          <p:cNvSpPr>
            <a:spLocks noGrp="1"/>
          </p:cNvSpPr>
          <p:nvPr>
            <p:ph type="title"/>
          </p:nvPr>
        </p:nvSpPr>
        <p:spPr/>
        <p:txBody>
          <a:bodyPr>
            <a:normAutofit fontScale="90000"/>
          </a:bodyPr>
          <a:lstStyle/>
          <a:p>
            <a:r>
              <a:rPr lang="en-US" dirty="0"/>
              <a:t>VA Maryland Health Care System Locations </a:t>
            </a:r>
          </a:p>
        </p:txBody>
      </p:sp>
    </p:spTree>
    <p:extLst>
      <p:ext uri="{BB962C8B-B14F-4D97-AF65-F5344CB8AC3E}">
        <p14:creationId xmlns:p14="http://schemas.microsoft.com/office/powerpoint/2010/main" val="355477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200" b="1" dirty="0" smtClean="0"/>
              <a:t>Homemaker/Home Health Aide</a:t>
            </a:r>
          </a:p>
          <a:p>
            <a:pPr lvl="1"/>
            <a:r>
              <a:rPr lang="en-US" sz="1700" dirty="0" smtClean="0"/>
              <a:t>10 hours/week, often has a waiting list, possible co-payments</a:t>
            </a:r>
          </a:p>
          <a:p>
            <a:pPr lvl="1"/>
            <a:r>
              <a:rPr lang="en-US" sz="1700" dirty="0" smtClean="0"/>
              <a:t>All enrolled Veterans are eligible</a:t>
            </a:r>
          </a:p>
          <a:p>
            <a:r>
              <a:rPr lang="en-US" sz="2200" b="1" dirty="0" smtClean="0"/>
              <a:t>Adult Day Health Care</a:t>
            </a:r>
          </a:p>
          <a:p>
            <a:pPr lvl="1"/>
            <a:r>
              <a:rPr lang="en-US" sz="1700" dirty="0" smtClean="0"/>
              <a:t>2 days/week, often has a waiting list, possible co-payments</a:t>
            </a:r>
          </a:p>
          <a:p>
            <a:pPr lvl="1"/>
            <a:r>
              <a:rPr lang="en-US" sz="1700" dirty="0" smtClean="0"/>
              <a:t>All enrolled Veterans are eligible</a:t>
            </a:r>
          </a:p>
          <a:p>
            <a:r>
              <a:rPr lang="en-US" sz="2200" b="1" dirty="0" smtClean="0"/>
              <a:t>Respite</a:t>
            </a:r>
            <a:r>
              <a:rPr lang="en-US" sz="2600" dirty="0" smtClean="0"/>
              <a:t> </a:t>
            </a:r>
          </a:p>
          <a:p>
            <a:pPr lvl="1"/>
            <a:r>
              <a:rPr lang="en-US" sz="1700" dirty="0"/>
              <a:t>I</a:t>
            </a:r>
            <a:r>
              <a:rPr lang="en-US" sz="1700" dirty="0" smtClean="0"/>
              <a:t>n-home and inpatient</a:t>
            </a:r>
          </a:p>
          <a:p>
            <a:pPr lvl="1"/>
            <a:r>
              <a:rPr lang="en-US" sz="1700" dirty="0" smtClean="0"/>
              <a:t>Possible waiting lists and co-payments</a:t>
            </a:r>
          </a:p>
          <a:p>
            <a:pPr lvl="1"/>
            <a:r>
              <a:rPr lang="en-US" sz="1700" dirty="0" smtClean="0"/>
              <a:t>All enrolled Veterans are eligible for in-home respite when funding allows; only 70-100% Service Connected Veterans are eligible for inpatient respite at this time</a:t>
            </a:r>
          </a:p>
          <a:p>
            <a:pPr lvl="1"/>
            <a:endParaRPr lang="en-US" dirty="0"/>
          </a:p>
        </p:txBody>
      </p:sp>
      <p:sp>
        <p:nvSpPr>
          <p:cNvPr id="2" name="Title 1"/>
          <p:cNvSpPr>
            <a:spLocks noGrp="1"/>
          </p:cNvSpPr>
          <p:nvPr>
            <p:ph type="title"/>
          </p:nvPr>
        </p:nvSpPr>
        <p:spPr/>
        <p:txBody>
          <a:bodyPr>
            <a:normAutofit fontScale="90000"/>
          </a:bodyPr>
          <a:lstStyle/>
          <a:p>
            <a:r>
              <a:rPr lang="en-US" dirty="0" smtClean="0"/>
              <a:t>Aging Services and Caregiver Support Resources</a:t>
            </a:r>
            <a:endParaRPr lang="en-US" dirty="0"/>
          </a:p>
        </p:txBody>
      </p:sp>
    </p:spTree>
    <p:extLst>
      <p:ext uri="{BB962C8B-B14F-4D97-AF65-F5344CB8AC3E}">
        <p14:creationId xmlns:p14="http://schemas.microsoft.com/office/powerpoint/2010/main" val="1777752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200" b="1" dirty="0" smtClean="0"/>
              <a:t>Home Based Primary Care </a:t>
            </a:r>
          </a:p>
          <a:p>
            <a:pPr lvl="1"/>
            <a:r>
              <a:rPr lang="en-US" sz="1700" dirty="0" smtClean="0"/>
              <a:t>Not currently available on the eastern shore</a:t>
            </a:r>
          </a:p>
          <a:p>
            <a:pPr lvl="1"/>
            <a:r>
              <a:rPr lang="en-US" sz="1700" dirty="0" smtClean="0"/>
              <a:t>Possible waiting list</a:t>
            </a:r>
          </a:p>
          <a:p>
            <a:pPr lvl="1"/>
            <a:r>
              <a:rPr lang="en-US" sz="1700" dirty="0" smtClean="0"/>
              <a:t>All enrolled Veterans are eligible</a:t>
            </a:r>
          </a:p>
          <a:p>
            <a:r>
              <a:rPr lang="en-US" sz="2200" b="1" dirty="0" smtClean="0"/>
              <a:t>Veteran Directed Care</a:t>
            </a:r>
          </a:p>
          <a:p>
            <a:pPr lvl="1"/>
            <a:r>
              <a:rPr lang="en-US" sz="1700" dirty="0" smtClean="0"/>
              <a:t>Partnership with local Departments of Aging</a:t>
            </a:r>
          </a:p>
          <a:p>
            <a:pPr lvl="1"/>
            <a:r>
              <a:rPr lang="en-US" sz="1700" dirty="0" smtClean="0"/>
              <a:t>Consumer directed mix of in-home and community based services</a:t>
            </a:r>
          </a:p>
          <a:p>
            <a:pPr lvl="1"/>
            <a:r>
              <a:rPr lang="en-US" sz="1700" dirty="0" smtClean="0"/>
              <a:t>For Veterans who need skilled services, case management, assistance with ADLs and/or IADLs, and are isolated or their caregiver is experiencing burden</a:t>
            </a:r>
          </a:p>
          <a:p>
            <a:pPr lvl="1"/>
            <a:r>
              <a:rPr lang="en-US" sz="1700" dirty="0" smtClean="0"/>
              <a:t>Only available in certain counties, often has waiting lists</a:t>
            </a:r>
          </a:p>
          <a:p>
            <a:pPr lvl="1"/>
            <a:r>
              <a:rPr lang="en-US" sz="1700" dirty="0" smtClean="0"/>
              <a:t>All enrolled Veterans are eligible</a:t>
            </a:r>
          </a:p>
          <a:p>
            <a:endParaRPr lang="en-US" dirty="0"/>
          </a:p>
        </p:txBody>
      </p:sp>
      <p:sp>
        <p:nvSpPr>
          <p:cNvPr id="2" name="Title 1"/>
          <p:cNvSpPr>
            <a:spLocks noGrp="1"/>
          </p:cNvSpPr>
          <p:nvPr>
            <p:ph type="title"/>
          </p:nvPr>
        </p:nvSpPr>
        <p:spPr/>
        <p:txBody>
          <a:bodyPr>
            <a:normAutofit fontScale="90000"/>
          </a:bodyPr>
          <a:lstStyle/>
          <a:p>
            <a:r>
              <a:rPr lang="en-US" dirty="0" smtClean="0"/>
              <a:t>Aging Services and Caregiver Support Resources Continued</a:t>
            </a:r>
            <a:endParaRPr lang="en-US" dirty="0"/>
          </a:p>
        </p:txBody>
      </p:sp>
    </p:spTree>
    <p:extLst>
      <p:ext uri="{BB962C8B-B14F-4D97-AF65-F5344CB8AC3E}">
        <p14:creationId xmlns:p14="http://schemas.microsoft.com/office/powerpoint/2010/main" val="4066278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3200" b="1" dirty="0"/>
              <a:t>Community Residential Care</a:t>
            </a:r>
          </a:p>
          <a:p>
            <a:pPr lvl="1"/>
            <a:r>
              <a:rPr lang="en-US" dirty="0"/>
              <a:t>Assisted Living Facilities, Personal Care Homes, Family Care Homes, Group Living Homes, and Psychiatric Community Residential Care Homes</a:t>
            </a:r>
          </a:p>
          <a:p>
            <a:pPr lvl="1"/>
            <a:r>
              <a:rPr lang="en-US" dirty="0"/>
              <a:t>Not owned or paid for by the VA, but inspected and approved by VA medical center staff</a:t>
            </a:r>
          </a:p>
          <a:p>
            <a:pPr lvl="1"/>
            <a:r>
              <a:rPr lang="en-US" dirty="0"/>
              <a:t>Not all residents are Veterans</a:t>
            </a:r>
          </a:p>
          <a:p>
            <a:pPr lvl="1"/>
            <a:r>
              <a:rPr lang="en-US" dirty="0"/>
              <a:t>All enrolled Veterans are eligible</a:t>
            </a:r>
          </a:p>
          <a:p>
            <a:r>
              <a:rPr lang="en-US" sz="3200" b="1" dirty="0"/>
              <a:t>Medical Foster Home</a:t>
            </a:r>
          </a:p>
          <a:p>
            <a:pPr lvl="1"/>
            <a:r>
              <a:rPr lang="en-US" dirty="0"/>
              <a:t>Private homes in which a trained caregiver provides services to a few individuals</a:t>
            </a:r>
          </a:p>
          <a:p>
            <a:pPr lvl="1"/>
            <a:r>
              <a:rPr lang="en-US" dirty="0"/>
              <a:t>Serves as an alternative to a nursing home for Veterans who require a nursing home level of care, but prefer a non-institutional setting with fewer residents</a:t>
            </a:r>
          </a:p>
          <a:p>
            <a:pPr lvl="1"/>
            <a:r>
              <a:rPr lang="en-US" dirty="0"/>
              <a:t>All Medical Foster Home residents receive Home Based Primary Care </a:t>
            </a:r>
          </a:p>
          <a:p>
            <a:pPr lvl="1"/>
            <a:r>
              <a:rPr lang="en-US" dirty="0"/>
              <a:t>Not owned or paid for by the VA, but inspected and approved by VA medical center staff</a:t>
            </a:r>
          </a:p>
          <a:p>
            <a:pPr lvl="1"/>
            <a:r>
              <a:rPr lang="en-US" dirty="0"/>
              <a:t>Not all residents are Veterans</a:t>
            </a:r>
          </a:p>
          <a:p>
            <a:pPr lvl="1"/>
            <a:r>
              <a:rPr lang="en-US" dirty="0"/>
              <a:t>All enrolled Veterans are eligible</a:t>
            </a:r>
          </a:p>
          <a:p>
            <a:endParaRPr lang="en-US" dirty="0"/>
          </a:p>
        </p:txBody>
      </p:sp>
      <p:sp>
        <p:nvSpPr>
          <p:cNvPr id="2" name="Title 1"/>
          <p:cNvSpPr>
            <a:spLocks noGrp="1"/>
          </p:cNvSpPr>
          <p:nvPr>
            <p:ph type="title"/>
          </p:nvPr>
        </p:nvSpPr>
        <p:spPr/>
        <p:txBody>
          <a:bodyPr>
            <a:normAutofit fontScale="90000"/>
          </a:bodyPr>
          <a:lstStyle/>
          <a:p>
            <a:r>
              <a:rPr lang="en-US" dirty="0"/>
              <a:t>Aging Services and Caregiver Support Resources Continued</a:t>
            </a:r>
          </a:p>
        </p:txBody>
      </p:sp>
    </p:spTree>
    <p:extLst>
      <p:ext uri="{BB962C8B-B14F-4D97-AF65-F5344CB8AC3E}">
        <p14:creationId xmlns:p14="http://schemas.microsoft.com/office/powerpoint/2010/main" val="218867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2700" b="1" dirty="0" smtClean="0"/>
              <a:t>Caregiver Support Program</a:t>
            </a:r>
          </a:p>
          <a:p>
            <a:pPr lvl="1"/>
            <a:r>
              <a:rPr lang="en-US" sz="2400" dirty="0" smtClean="0"/>
              <a:t>Comprehensive Assistance to Family Caregivers—available to caregivers of service-connected Veterans who served post 9/11/2001 and need care for a service-connected injury </a:t>
            </a:r>
          </a:p>
          <a:p>
            <a:pPr lvl="1"/>
            <a:r>
              <a:rPr lang="en-US" sz="2400" dirty="0" smtClean="0"/>
              <a:t>General Caregiver Program—available to caregivers of Veterans of all eras</a:t>
            </a:r>
          </a:p>
          <a:p>
            <a:r>
              <a:rPr lang="en-US" sz="2700" b="1" dirty="0" smtClean="0"/>
              <a:t>Support Groups</a:t>
            </a:r>
          </a:p>
          <a:p>
            <a:pPr lvl="1"/>
            <a:r>
              <a:rPr lang="en-US" sz="2400" dirty="0" smtClean="0"/>
              <a:t>Through Caregiver Support Program and the Dementia Clinic</a:t>
            </a:r>
          </a:p>
          <a:p>
            <a:pPr lvl="1"/>
            <a:r>
              <a:rPr lang="en-US" sz="2400" dirty="0" smtClean="0"/>
              <a:t>Available to all Veterans who are caregivers as well as to caregivers of Veterans</a:t>
            </a:r>
          </a:p>
          <a:p>
            <a:r>
              <a:rPr lang="en-US" b="1" dirty="0" smtClean="0"/>
              <a:t>Caregiver Support Line</a:t>
            </a:r>
          </a:p>
          <a:p>
            <a:pPr lvl="1"/>
            <a:r>
              <a:rPr lang="en-US" sz="2400" dirty="0" smtClean="0"/>
              <a:t>National 24/7 support line 1-855-260-3274</a:t>
            </a:r>
            <a:r>
              <a:rPr lang="en-US" sz="2400" dirty="0"/>
              <a:t>	</a:t>
            </a:r>
            <a:endParaRPr lang="en-US" sz="2400" dirty="0" smtClean="0"/>
          </a:p>
          <a:p>
            <a:r>
              <a:rPr lang="en-US" b="1" dirty="0"/>
              <a:t>Patient Aligned Care Team (PACT) Social Workers</a:t>
            </a:r>
          </a:p>
          <a:p>
            <a:pPr lvl="1"/>
            <a:r>
              <a:rPr lang="en-US" sz="2400" dirty="0"/>
              <a:t>Every Veteran who is assigned to a primary care provider in the VA also has an assigned social worker</a:t>
            </a:r>
          </a:p>
          <a:p>
            <a:pPr lvl="1"/>
            <a:r>
              <a:rPr lang="en-US" sz="2400" dirty="0"/>
              <a:t>VA system navigation assistance; VA resource and referral services; long term care planning; case management; crisis intervention; etc</a:t>
            </a:r>
            <a:r>
              <a:rPr lang="en-US" sz="2400" dirty="0" smtClean="0"/>
              <a:t>.</a:t>
            </a:r>
            <a:endParaRPr lang="en-US" sz="2400" dirty="0"/>
          </a:p>
        </p:txBody>
      </p:sp>
      <p:sp>
        <p:nvSpPr>
          <p:cNvPr id="2" name="Title 1"/>
          <p:cNvSpPr>
            <a:spLocks noGrp="1"/>
          </p:cNvSpPr>
          <p:nvPr>
            <p:ph type="title"/>
          </p:nvPr>
        </p:nvSpPr>
        <p:spPr/>
        <p:txBody>
          <a:bodyPr>
            <a:normAutofit fontScale="90000"/>
          </a:bodyPr>
          <a:lstStyle/>
          <a:p>
            <a:r>
              <a:rPr lang="en-US" dirty="0" smtClean="0"/>
              <a:t>Aging Services and Caregiver Support Resources Continued</a:t>
            </a:r>
            <a:endParaRPr lang="en-US" dirty="0"/>
          </a:p>
        </p:txBody>
      </p:sp>
    </p:spTree>
    <p:extLst>
      <p:ext uri="{BB962C8B-B14F-4D97-AF65-F5344CB8AC3E}">
        <p14:creationId xmlns:p14="http://schemas.microsoft.com/office/powerpoint/2010/main" val="3323132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555</TotalTime>
  <Words>1177</Words>
  <Application>Microsoft Office PowerPoint</Application>
  <PresentationFormat>On-screen Show (4:3)</PresentationFormat>
  <Paragraphs>121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Candara</vt:lpstr>
      <vt:lpstr>Symbol</vt:lpstr>
      <vt:lpstr>Waveform</vt:lpstr>
      <vt:lpstr>Aging Services and Caregiver Support Resources for Veterans</vt:lpstr>
      <vt:lpstr>Structure of the Department of Veterans Affairs</vt:lpstr>
      <vt:lpstr>Eligibility for VA Health Care</vt:lpstr>
      <vt:lpstr>Other Eligibility Information </vt:lpstr>
      <vt:lpstr>VA Maryland Health Care System Locations </vt:lpstr>
      <vt:lpstr>Aging Services and Caregiver Support Resources</vt:lpstr>
      <vt:lpstr>Aging Services and Caregiver Support Resources Continued</vt:lpstr>
      <vt:lpstr>Aging Services and Caregiver Support Resources Continued</vt:lpstr>
      <vt:lpstr>Aging Services and Caregiver Support Resources Continued</vt:lpstr>
      <vt:lpstr>Aging Services and Caregiver Support Resources Continued</vt:lpstr>
      <vt:lpstr>Aging Services and Caregiver Support Resources Continued</vt:lpstr>
      <vt:lpstr>Aging Services and Caregiver Support Resources Continued</vt:lpstr>
      <vt:lpstr>Aging Services and Caregiver Support Resources Continued</vt:lpstr>
      <vt:lpstr>Access to VA Aging and Caregiver Support Services</vt:lpstr>
      <vt:lpstr>PowerPoint Presentation</vt:lpstr>
    </vt:vector>
  </TitlesOfParts>
  <Company>Veteran Affairs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Aging Services and Caregiver Support Resources for Veterans</dc:title>
  <dc:creator>Department of Veterans Affairs</dc:creator>
  <cp:lastModifiedBy>Laura Riley</cp:lastModifiedBy>
  <cp:revision>25</cp:revision>
  <dcterms:created xsi:type="dcterms:W3CDTF">2017-04-18T15:19:59Z</dcterms:created>
  <dcterms:modified xsi:type="dcterms:W3CDTF">2017-05-19T15:35:11Z</dcterms:modified>
</cp:coreProperties>
</file>