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24"/>
  </p:notesMasterIdLst>
  <p:handoutMasterIdLst>
    <p:handoutMasterId r:id="rId25"/>
  </p:handoutMasterIdLst>
  <p:sldIdLst>
    <p:sldId id="286" r:id="rId2"/>
    <p:sldId id="303" r:id="rId3"/>
    <p:sldId id="271" r:id="rId4"/>
    <p:sldId id="272" r:id="rId5"/>
    <p:sldId id="276" r:id="rId6"/>
    <p:sldId id="285" r:id="rId7"/>
    <p:sldId id="280" r:id="rId8"/>
    <p:sldId id="277" r:id="rId9"/>
    <p:sldId id="304" r:id="rId10"/>
    <p:sldId id="291" r:id="rId11"/>
    <p:sldId id="283" r:id="rId12"/>
    <p:sldId id="282" r:id="rId13"/>
    <p:sldId id="278" r:id="rId14"/>
    <p:sldId id="294" r:id="rId15"/>
    <p:sldId id="293" r:id="rId16"/>
    <p:sldId id="305" r:id="rId17"/>
    <p:sldId id="295" r:id="rId18"/>
    <p:sldId id="297" r:id="rId19"/>
    <p:sldId id="299" r:id="rId20"/>
    <p:sldId id="306" r:id="rId21"/>
    <p:sldId id="301" r:id="rId22"/>
    <p:sldId id="302" r:id="rId23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47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B2C"/>
    <a:srgbClr val="642340"/>
    <a:srgbClr val="005678"/>
    <a:srgbClr val="C3E86C"/>
    <a:srgbClr val="6BC04B"/>
    <a:srgbClr val="1B5633"/>
    <a:srgbClr val="3F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6"/>
  </p:normalViewPr>
  <p:slideViewPr>
    <p:cSldViewPr snapToGrid="0" snapToObjects="1" showGuides="1">
      <p:cViewPr varScale="1">
        <p:scale>
          <a:sx n="72" d="100"/>
          <a:sy n="72" d="100"/>
        </p:scale>
        <p:origin x="1541" y="72"/>
      </p:cViewPr>
      <p:guideLst>
        <p:guide pos="384"/>
        <p:guide orient="horz" pos="47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34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7D9CE6-83C0-4308-BC5D-4CDAE0588F1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911E6E-5F1E-401F-B55E-048C66CC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858FE1-3A11-4047-BF1B-06D3ABE5AF6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40A631-384D-1E4A-958A-9E071378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we are always healing even if we don’t know it, we keep moving forward each day even with the ups and downs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4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to “move on” “be normal”, </a:t>
            </a:r>
          </a:p>
          <a:p>
            <a:r>
              <a:rPr lang="en-US" dirty="0"/>
              <a:t>work – 3 day leave, </a:t>
            </a:r>
          </a:p>
          <a:p>
            <a:r>
              <a:rPr lang="en-US" dirty="0"/>
              <a:t>expected losses = shorter grief or no grief, </a:t>
            </a:r>
          </a:p>
          <a:p>
            <a:r>
              <a:rPr lang="en-US" dirty="0"/>
              <a:t>losses at work may go unaddressed or don’t make room for grief – accumulate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2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Lily Pincus – author topics of death and the family</a:t>
            </a:r>
          </a:p>
          <a:p>
            <a:r>
              <a:rPr lang="en-US" dirty="0"/>
              <a:t>Its not “Morbid” or “wrong” – pushing it away doesn’t make it “go away”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in this way grief continues – but the pain can leave you, </a:t>
            </a:r>
          </a:p>
          <a:p>
            <a:r>
              <a:rPr lang="en-US" dirty="0"/>
              <a:t>missing and loving go on = bittersweet moments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Loss of 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ideal/dream career we entered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role/identity that came with job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friends, fun, sense of community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self-esteem/self worth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joy, purpose that makes it worthwhile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51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– end in sight even if it’s difficult to get there</a:t>
            </a:r>
          </a:p>
          <a:p>
            <a:r>
              <a:rPr lang="en-US" dirty="0"/>
              <a:t>Burnout – cycle of negativity without allowing room for restorative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begin talking about what to do when grief/loss shows up in the workplace</a:t>
            </a:r>
          </a:p>
          <a:p>
            <a:r>
              <a:rPr lang="en-US" dirty="0" err="1"/>
              <a:t>Hx</a:t>
            </a:r>
            <a:r>
              <a:rPr lang="en-US" dirty="0"/>
              <a:t>/Experience- taking an inventory is good way to know where to start/what you need help with/warning 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4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can you do now? </a:t>
            </a: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Start with a relaxing ritual – spend 15 minutes doing it</a:t>
            </a:r>
          </a:p>
          <a:p>
            <a:r>
              <a:rPr lang="en-US" dirty="0"/>
              <a:t> 3 things that help work through trauma (sleep/creative/mindfulness); </a:t>
            </a:r>
          </a:p>
          <a:p>
            <a:r>
              <a:rPr lang="en-US" dirty="0"/>
              <a:t>BOUNDARIES = avoid burnout;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2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6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When you are grieving feeling “traumatized” or unstable, they grounding activities help because they are nurturing and affirming.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“Let’s take a minute to identify professional caregivers”; </a:t>
            </a:r>
          </a:p>
          <a:p>
            <a:r>
              <a:rPr lang="en-US" dirty="0"/>
              <a:t>Ask group to describe professional caregivers</a:t>
            </a:r>
          </a:p>
          <a:p>
            <a:r>
              <a:rPr lang="en-US" dirty="0"/>
              <a:t>why they wanted to be a caregiver</a:t>
            </a:r>
          </a:p>
          <a:p>
            <a:r>
              <a:rPr lang="en-US" dirty="0"/>
              <a:t>Where else are you caregivers?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3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5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are there any other challenges?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6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Worries caregivers have/develop</a:t>
            </a:r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time together, hopefully we can explore…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Death: hushed topic in America; refrain from using the word “dead”, try to make it sound more appealing (Passed away), </a:t>
            </a:r>
          </a:p>
          <a:p>
            <a:r>
              <a:rPr lang="en-US" dirty="0"/>
              <a:t>we do the polite expected things when we express condolences </a:t>
            </a:r>
          </a:p>
          <a:p>
            <a:r>
              <a:rPr lang="en-US" dirty="0"/>
              <a:t>and we turn to funeral directors to take care of the business</a:t>
            </a:r>
          </a:p>
          <a:p>
            <a:r>
              <a:rPr lang="en-US" dirty="0"/>
              <a:t>we want to move on quickly and back to life as normal</a:t>
            </a:r>
          </a:p>
          <a:p>
            <a:r>
              <a:rPr lang="en-US" dirty="0"/>
              <a:t>likely this has increased a lack of acceptance and peace with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8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 is a part of life cycle – we don’t need to avoid it, </a:t>
            </a:r>
          </a:p>
          <a:p>
            <a:r>
              <a:rPr lang="en-US" dirty="0"/>
              <a:t>avoiding it and the resulting grief only increases ones distress, </a:t>
            </a:r>
          </a:p>
          <a:p>
            <a:r>
              <a:rPr lang="en-US" dirty="0"/>
              <a:t>sometimes we can embrace death or grief in our personal lives, </a:t>
            </a:r>
          </a:p>
          <a:p>
            <a:r>
              <a:rPr lang="en-US" dirty="0"/>
              <a:t>but in our professional lives it may seem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know about grief?</a:t>
            </a:r>
          </a:p>
          <a:p>
            <a:r>
              <a:rPr lang="en-US" dirty="0"/>
              <a:t>How would you define it?</a:t>
            </a:r>
          </a:p>
          <a:p>
            <a:r>
              <a:rPr lang="en-US" dirty="0"/>
              <a:t>How have/Or have you experienced it? </a:t>
            </a:r>
          </a:p>
          <a:p>
            <a:r>
              <a:rPr lang="en-US" dirty="0"/>
              <a:t>It can be helpful to take an inventory of:</a:t>
            </a:r>
          </a:p>
          <a:p>
            <a:r>
              <a:rPr lang="en-US" dirty="0"/>
              <a:t>1) your loss history, 2) what you know about grief and 3) how you have dealt with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current thanantologists speak to “process” or “tasks”</a:t>
            </a:r>
          </a:p>
          <a:p>
            <a:r>
              <a:rPr lang="en-US" dirty="0"/>
              <a:t>1969 E.K.R. Stages (denial/anger/bargaining/depression/acceptance) vs Worden Tasks (Accept reality/process pain/adjust/find enduring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A631-384D-1E4A-958A-9E071378E8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3976" y="6895324"/>
            <a:ext cx="1022635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690" r="16580" b="17392"/>
          <a:stretch/>
        </p:blipFill>
        <p:spPr>
          <a:xfrm>
            <a:off x="0" y="1730"/>
            <a:ext cx="10058400" cy="77724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114800"/>
            <a:ext cx="8207375" cy="137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Subtitle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479800"/>
            <a:ext cx="8207375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377190" indent="0">
              <a:buNone/>
              <a:defRPr sz="3200"/>
            </a:lvl2pPr>
            <a:lvl3pPr marL="754380" indent="0">
              <a:buNone/>
              <a:defRPr sz="2800"/>
            </a:lvl3pPr>
            <a:lvl4pPr marL="1131570" indent="0">
              <a:buNone/>
              <a:defRPr sz="2400"/>
            </a:lvl4pPr>
            <a:lvl5pPr marL="1508760" indent="0">
              <a:buNone/>
              <a:defRPr sz="24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1" y="269608"/>
            <a:ext cx="2966485" cy="127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0" y="2368203"/>
            <a:ext cx="1185529" cy="11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4F8B2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76725" y="517525"/>
            <a:ext cx="5091113" cy="6124575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rgbClr val="4F8B2C"/>
              </a:buClr>
              <a:buNone/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242" y="518160"/>
            <a:ext cx="3244096" cy="18135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4F8B2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1242" y="2331720"/>
            <a:ext cx="3244096" cy="4319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5800" y="517525"/>
            <a:ext cx="5091113" cy="6124575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rgbClr val="4F8B2C"/>
              </a:buClr>
              <a:buNone/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3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Center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864437" y="1170689"/>
            <a:ext cx="3200400" cy="57698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3314700" y="1170689"/>
            <a:ext cx="3429000" cy="5751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 sz="13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 sz="11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1170689"/>
            <a:ext cx="3200400" cy="57698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898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150938"/>
            <a:ext cx="10058400" cy="5783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45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0058400" cy="6934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08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ertical Thre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24"/>
          </p:nvPr>
        </p:nvSpPr>
        <p:spPr>
          <a:xfrm>
            <a:off x="6548438" y="1381125"/>
            <a:ext cx="2971800" cy="3649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543300" y="1381125"/>
            <a:ext cx="2971800" cy="3649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38163" y="1381125"/>
            <a:ext cx="2971800" cy="3649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8B2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38162" y="5030788"/>
            <a:ext cx="2971800" cy="1589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tx1"/>
              </a:buClr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 algn="ctr">
              <a:buClr>
                <a:schemeClr val="tx1"/>
              </a:buClr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 algn="ctr">
              <a:buClr>
                <a:schemeClr val="tx1"/>
              </a:buClr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 algn="ctr">
              <a:buClr>
                <a:schemeClr val="tx1"/>
              </a:buClr>
              <a:buNone/>
              <a:defRPr sz="14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 algn="ctr">
              <a:buClr>
                <a:schemeClr val="tx1"/>
              </a:buClr>
              <a:buNone/>
              <a:defRPr sz="1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543300" y="5030788"/>
            <a:ext cx="2971800" cy="1589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tx1"/>
              </a:buClr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 algn="ctr">
              <a:buClr>
                <a:schemeClr val="tx1"/>
              </a:buClr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 algn="ctr">
              <a:buClr>
                <a:schemeClr val="tx1"/>
              </a:buClr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 algn="ctr">
              <a:buClr>
                <a:schemeClr val="tx1"/>
              </a:buClr>
              <a:buNone/>
              <a:defRPr sz="14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 algn="ctr">
              <a:buClr>
                <a:schemeClr val="tx1"/>
              </a:buClr>
              <a:buNone/>
              <a:defRPr sz="1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548438" y="5030788"/>
            <a:ext cx="2971800" cy="1589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tx1"/>
              </a:buClr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 algn="ctr">
              <a:buClr>
                <a:schemeClr val="tx1"/>
              </a:buClr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 algn="ctr">
              <a:buClr>
                <a:schemeClr val="tx1"/>
              </a:buClr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 algn="ctr">
              <a:buClr>
                <a:schemeClr val="tx1"/>
              </a:buClr>
              <a:buNone/>
              <a:defRPr sz="14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 algn="ctr">
              <a:buClr>
                <a:schemeClr val="tx1"/>
              </a:buClr>
              <a:buNone/>
              <a:defRPr sz="1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7055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Horizontal Thre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538163" y="4899711"/>
            <a:ext cx="2743200" cy="1692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38163" y="3133975"/>
            <a:ext cx="2744787" cy="1690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38163" y="1379538"/>
            <a:ext cx="2743200" cy="1693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8B2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95651" y="1381760"/>
            <a:ext cx="6071616" cy="1691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Clr>
                <a:schemeClr val="tx1"/>
              </a:buClr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 algn="ctr">
              <a:buClr>
                <a:schemeClr val="tx1"/>
              </a:buClr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 algn="ctr">
              <a:buClr>
                <a:schemeClr val="tx1"/>
              </a:buClr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 algn="ctr">
              <a:buClr>
                <a:schemeClr val="tx1"/>
              </a:buClr>
              <a:buNone/>
              <a:defRPr sz="14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 algn="ctr">
              <a:buClr>
                <a:schemeClr val="tx1"/>
              </a:buClr>
              <a:buNone/>
              <a:defRPr sz="1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296032" y="3133023"/>
            <a:ext cx="6071235" cy="1691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Clr>
                <a:schemeClr val="tx1"/>
              </a:buClr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 algn="ctr">
              <a:buClr>
                <a:schemeClr val="tx1"/>
              </a:buClr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 algn="ctr">
              <a:buClr>
                <a:schemeClr val="tx1"/>
              </a:buClr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 algn="ctr">
              <a:buClr>
                <a:schemeClr val="tx1"/>
              </a:buClr>
              <a:buNone/>
              <a:defRPr sz="14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 algn="ctr">
              <a:buClr>
                <a:schemeClr val="tx1"/>
              </a:buClr>
              <a:buNone/>
              <a:defRPr sz="1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96032" y="4900346"/>
            <a:ext cx="6071235" cy="1691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Clr>
                <a:schemeClr val="tx1"/>
              </a:buClr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 algn="ctr">
              <a:buClr>
                <a:schemeClr val="tx1"/>
              </a:buClr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 algn="ctr">
              <a:buClr>
                <a:schemeClr val="tx1"/>
              </a:buClr>
              <a:buNone/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 algn="ctr">
              <a:buClr>
                <a:schemeClr val="tx1"/>
              </a:buClr>
              <a:buNone/>
              <a:defRPr sz="14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 algn="ctr">
              <a:buClr>
                <a:schemeClr val="tx1"/>
              </a:buClr>
              <a:buNone/>
              <a:defRPr sz="1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5681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deo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51639"/>
            <a:ext cx="10058400" cy="5865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39750" y="6057900"/>
            <a:ext cx="882650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377190" indent="0" algn="ctr">
              <a:buNone/>
              <a:defRPr sz="2200">
                <a:solidFill>
                  <a:schemeClr val="bg1"/>
                </a:solidFill>
                <a:latin typeface="Garamond" panose="02020404030301010803" pitchFamily="18" charset="0"/>
              </a:defRPr>
            </a:lvl2pPr>
            <a:lvl3pPr marL="754380" indent="0" algn="ctr">
              <a:buNone/>
              <a:defRPr sz="2200">
                <a:solidFill>
                  <a:schemeClr val="bg1"/>
                </a:solidFill>
                <a:latin typeface="Garamond" panose="02020404030301010803" pitchFamily="18" charset="0"/>
              </a:defRPr>
            </a:lvl3pPr>
            <a:lvl4pPr marL="1131570" indent="0" algn="ctr">
              <a:buNone/>
              <a:defRPr sz="2200">
                <a:solidFill>
                  <a:schemeClr val="bg1"/>
                </a:solidFill>
                <a:latin typeface="Garamond" panose="02020404030301010803" pitchFamily="18" charset="0"/>
              </a:defRPr>
            </a:lvl4pPr>
            <a:lvl5pPr marL="1508760" indent="0" algn="ctr">
              <a:buNone/>
              <a:defRPr sz="2200">
                <a:solidFill>
                  <a:schemeClr val="bg1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7"/>
          </p:nvPr>
        </p:nvSpPr>
        <p:spPr>
          <a:xfrm>
            <a:off x="538162" y="1382713"/>
            <a:ext cx="8828088" cy="4675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2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3031" y="6748528"/>
            <a:ext cx="10251583" cy="114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690" r="16580" b="17392"/>
          <a:stretch/>
        </p:blipFill>
        <p:spPr>
          <a:xfrm>
            <a:off x="0" y="1730"/>
            <a:ext cx="10058400" cy="7772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92350" y="4637088"/>
            <a:ext cx="5486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(Additional Contact Information)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92350" y="5222875"/>
            <a:ext cx="5486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7190" indent="0" algn="ctr">
              <a:buNone/>
              <a:defRPr/>
            </a:lvl2pPr>
            <a:lvl3pPr marL="754380" indent="0" algn="ctr">
              <a:buNone/>
              <a:defRPr/>
            </a:lvl3pPr>
            <a:lvl4pPr marL="1131570" indent="0" algn="ctr">
              <a:buNone/>
              <a:defRPr/>
            </a:lvl4pPr>
            <a:lvl5pPr marL="1508760" indent="0" algn="ctr">
              <a:buNone/>
              <a:defRPr/>
            </a:lvl5pPr>
          </a:lstStyle>
          <a:p>
            <a:pPr lvl="0"/>
            <a:r>
              <a:rPr lang="en-US" dirty="0"/>
              <a:t>(Additional Contact Information)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292350" y="5808663"/>
            <a:ext cx="5486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(Additional Contact Information)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5" y="1775438"/>
            <a:ext cx="1185529" cy="118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150" y="2977233"/>
            <a:ext cx="8674100" cy="1501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8398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3031" y="6748528"/>
            <a:ext cx="10251583" cy="114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690" r="16580" b="17392"/>
          <a:stretch/>
        </p:blipFill>
        <p:spPr>
          <a:xfrm>
            <a:off x="0" y="1730"/>
            <a:ext cx="10058400" cy="77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5" y="1775438"/>
            <a:ext cx="1185529" cy="118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1" y="2966400"/>
            <a:ext cx="6981824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contact info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2886" y="2966400"/>
            <a:ext cx="1600200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62886" y="4852987"/>
            <a:ext cx="1600200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4852988"/>
            <a:ext cx="6981825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>
              <a:buNone/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>
              <a:buNone/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>
              <a:buNone/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>
              <a:buNone/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8804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41023" y="1382233"/>
            <a:ext cx="8827058" cy="52566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rgbClr val="4F8B2C"/>
              </a:buClr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rgbClr val="4F8B2C"/>
              </a:buClr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rgbClr val="4F8B2C"/>
              </a:buClr>
              <a:defRPr sz="13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rgbClr val="4F8B2C"/>
              </a:buClr>
              <a:defRPr sz="11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4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4F8B2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764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3031" y="6748528"/>
            <a:ext cx="10251583" cy="114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690" r="16580" b="17392"/>
          <a:stretch/>
        </p:blipFill>
        <p:spPr>
          <a:xfrm>
            <a:off x="0" y="1730"/>
            <a:ext cx="10058400" cy="77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5" y="1775438"/>
            <a:ext cx="1185529" cy="118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150" y="2977233"/>
            <a:ext cx="8674100" cy="1501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wo Content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800" y="2565639"/>
            <a:ext cx="4353887" cy="310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7416" y="2565639"/>
            <a:ext cx="4348519" cy="310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8766" y="4350027"/>
            <a:ext cx="99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4.1%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2032" y="3417742"/>
            <a:ext cx="994679" cy="4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6.3%</a:t>
            </a:r>
          </a:p>
          <a:p>
            <a:pPr algn="ctr"/>
            <a:endParaRPr lang="en-US" sz="900" b="1" cap="all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4969" y="3849076"/>
            <a:ext cx="994679" cy="4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5.3%</a:t>
            </a:r>
          </a:p>
          <a:p>
            <a:pPr algn="ctr"/>
            <a:endParaRPr lang="en-US" sz="900" b="1" cap="all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538127" y="2889191"/>
            <a:ext cx="4352925" cy="37529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3"/>
          <p:cNvSpPr>
            <a:spLocks noGrp="1"/>
          </p:cNvSpPr>
          <p:nvPr>
            <p:ph sz="quarter" idx="14"/>
          </p:nvPr>
        </p:nvSpPr>
        <p:spPr>
          <a:xfrm>
            <a:off x="5013010" y="2889190"/>
            <a:ext cx="4355071" cy="37529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39750" y="1381126"/>
            <a:ext cx="8826500" cy="1035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377190" indent="0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754380" indent="0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131570" indent="0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1508760" indent="0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800" y="1387194"/>
            <a:ext cx="4353887" cy="310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7416" y="1387194"/>
            <a:ext cx="4348519" cy="310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8766" y="4350027"/>
            <a:ext cx="99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4.1%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2032" y="3417742"/>
            <a:ext cx="994679" cy="4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6.3%</a:t>
            </a:r>
          </a:p>
          <a:p>
            <a:pPr algn="ctr"/>
            <a:endParaRPr lang="en-US" sz="900" b="1" cap="all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4969" y="3849076"/>
            <a:ext cx="994679" cy="4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5.3%</a:t>
            </a:r>
          </a:p>
          <a:p>
            <a:pPr algn="ctr"/>
            <a:endParaRPr lang="en-US" sz="900" b="1" cap="all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538127" y="1698046"/>
            <a:ext cx="4352925" cy="49087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3"/>
          <p:cNvSpPr>
            <a:spLocks noGrp="1"/>
          </p:cNvSpPr>
          <p:nvPr>
            <p:ph sz="quarter" idx="14"/>
          </p:nvPr>
        </p:nvSpPr>
        <p:spPr>
          <a:xfrm>
            <a:off x="5013010" y="1698045"/>
            <a:ext cx="4355071" cy="49087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41338" y="1382484"/>
            <a:ext cx="8824912" cy="10493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946650" y="2714625"/>
            <a:ext cx="5111750" cy="3895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2714625"/>
            <a:ext cx="4946650" cy="3895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67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Pictur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714625"/>
            <a:ext cx="10058400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541023" y="1382233"/>
            <a:ext cx="8827058" cy="104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 sz="13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 sz="11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2714625"/>
            <a:ext cx="4946650" cy="3895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5038725" y="2981324"/>
            <a:ext cx="4810125" cy="3362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72009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2pPr>
            <a:lvl3pPr marL="104013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3pPr>
            <a:lvl4pPr marL="141732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4pPr>
            <a:lvl5pPr marL="179451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1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Pictur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714625"/>
            <a:ext cx="10058400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503141"/>
            <a:ext cx="8827058" cy="518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541023" y="1382233"/>
            <a:ext cx="8827058" cy="104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 sz="13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 sz="1100">
                <a:solidFill>
                  <a:schemeClr val="bg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111750" y="2714625"/>
            <a:ext cx="4946650" cy="3895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2200">
                <a:solidFill>
                  <a:schemeClr val="bg2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219075" y="2981324"/>
            <a:ext cx="4810125" cy="3362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r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720090" indent="-342900" algn="r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2pPr>
            <a:lvl3pPr marL="1040130" indent="-285750" algn="r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3pPr>
            <a:lvl4pPr marL="1417320" indent="-285750" algn="r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4pPr>
            <a:lvl5pPr marL="1794510" indent="-285750" algn="r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23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7802-01C6-0348-8574-3D33DA40C7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0633" y="6938268"/>
            <a:ext cx="10079666" cy="834132"/>
            <a:chOff x="-10633" y="6938268"/>
            <a:chExt cx="10079666" cy="834132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10633" y="6938268"/>
              <a:ext cx="10079666" cy="834132"/>
              <a:chOff x="-10633" y="6953889"/>
              <a:chExt cx="10079666" cy="834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2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2" t="75451" r="12930" b="17130"/>
              <a:stretch/>
            </p:blipFill>
            <p:spPr>
              <a:xfrm>
                <a:off x="-10633" y="7045734"/>
                <a:ext cx="10079666" cy="742287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0" y="6953889"/>
                <a:ext cx="10058400" cy="91845"/>
              </a:xfrm>
              <a:prstGeom prst="rect">
                <a:avLst/>
              </a:prstGeom>
              <a:solidFill>
                <a:srgbClr val="C3E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09" y="7069230"/>
              <a:ext cx="3022491" cy="648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2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86" r:id="rId2"/>
    <p:sldLayoutId id="2147483766" r:id="rId3"/>
    <p:sldLayoutId id="2147483808" r:id="rId4"/>
    <p:sldLayoutId id="2147483800" r:id="rId5"/>
    <p:sldLayoutId id="2147483809" r:id="rId6"/>
    <p:sldLayoutId id="2147483804" r:id="rId7"/>
    <p:sldLayoutId id="2147483813" r:id="rId8"/>
    <p:sldLayoutId id="2147483814" r:id="rId9"/>
    <p:sldLayoutId id="2147483767" r:id="rId10"/>
    <p:sldLayoutId id="2147483801" r:id="rId11"/>
    <p:sldLayoutId id="2147483815" r:id="rId12"/>
    <p:sldLayoutId id="2147483803" r:id="rId13"/>
    <p:sldLayoutId id="2147483807" r:id="rId14"/>
    <p:sldLayoutId id="2147483805" r:id="rId15"/>
    <p:sldLayoutId id="2147483806" r:id="rId16"/>
    <p:sldLayoutId id="2147483802" r:id="rId17"/>
    <p:sldLayoutId id="2147483811" r:id="rId18"/>
    <p:sldLayoutId id="2147483812" r:id="rId19"/>
    <p:sldLayoutId id="2147483799" r:id="rId20"/>
  </p:sldLayoutIdLst>
  <p:hf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ishofgold.net/2015/03/18/the-10-hardest-things-about-grief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12" Type="http://schemas.openxmlformats.org/officeDocument/2006/relationships/hyperlink" Target="http://commons.wikimedia.org/wiki/File:Clasped_hand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azingchina.wordpress.com/tag/elderly-care/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jp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publicdomainpictures.net/view-image.php?image=9432&amp;picture=en-ovatos-uram-&amp;jazyk=HU" TargetMode="External"/><Relationship Id="rId9" Type="http://schemas.openxmlformats.org/officeDocument/2006/relationships/hyperlink" Target="http://www.codlrc.org/taxonomy/term/72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5734050"/>
            <a:ext cx="8207375" cy="15621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Hilary Harrington, LCPC, CT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Grief Counselor, Gilchrist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23,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0875" y="3274828"/>
            <a:ext cx="9941442" cy="103135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“Dealing with grief when your job is taking care of others”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6213" y="7204075"/>
            <a:ext cx="2262187" cy="414338"/>
          </a:xfrm>
        </p:spPr>
        <p:txBody>
          <a:bodyPr/>
          <a:lstStyle/>
          <a:p>
            <a:fld id="{219C7802-01C6-0348-8574-3D33DA40C7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AutoShape 10" descr="Image result for grief quotes">
            <a:extLst>
              <a:ext uri="{FF2B5EF4-FFF2-40B4-BE49-F238E27FC236}">
                <a16:creationId xmlns:a16="http://schemas.microsoft.com/office/drawing/2014/main" id="{EBC40726-2AA7-49DA-B537-EE3ACA4DBF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2E8055-87BC-418C-9E51-CB3B79D6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4" y="162772"/>
            <a:ext cx="8442251" cy="6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22DDD-E12B-4BDB-A434-219B224C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07" y="220788"/>
            <a:ext cx="7889357" cy="66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1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A8FAF-C50D-4504-8B83-C2ABFD9E7F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2263" y="337930"/>
            <a:ext cx="9667050" cy="630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96957" y="903767"/>
            <a:ext cx="8870310" cy="529825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“Thinking and talking about death </a:t>
            </a:r>
          </a:p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not be morbid; </a:t>
            </a:r>
          </a:p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be quite the opposite. </a:t>
            </a:r>
          </a:p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Ignorance and fear of death overshadow life, while knowing and accepting death </a:t>
            </a:r>
          </a:p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erases this shadow.” </a:t>
            </a:r>
          </a:p>
          <a:p>
            <a:pPr algn="ctr">
              <a:lnSpc>
                <a:spcPct val="100000"/>
              </a:lnSpc>
            </a:pP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Lily Pincus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3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 descr="https://grief.com/wp-content/uploads/2018/01/Grief-Quote-by-David-Kessler-4.jpg">
            <a:extLst>
              <a:ext uri="{FF2B5EF4-FFF2-40B4-BE49-F238E27FC236}">
                <a16:creationId xmlns:a16="http://schemas.microsoft.com/office/drawing/2014/main" id="{6B293D0D-A0CE-4703-AD7A-AD8B771D510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8437"/>
          <a:stretch>
            <a:fillRect/>
          </a:stretch>
        </p:blipFill>
        <p:spPr bwMode="auto">
          <a:xfrm>
            <a:off x="499730" y="834887"/>
            <a:ext cx="8984512" cy="57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7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2AEB-ACFF-4EAB-A57F-BAF0F04D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7991"/>
            <a:ext cx="9571383" cy="694094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Grief and The Professional Caregiver …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8D652-EA8C-474E-87BF-588B5230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D907-9186-4E31-94C1-EDB1CCCBF663}"/>
              </a:ext>
            </a:extLst>
          </p:cNvPr>
          <p:cNvSpPr/>
          <p:nvPr/>
        </p:nvSpPr>
        <p:spPr>
          <a:xfrm>
            <a:off x="228600" y="1779105"/>
            <a:ext cx="8229600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Death can be “part of the job”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We care with compassion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We must continue to work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Don’t want to appear weak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Cumulative sadness and multiple losses takes it toll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Losses not related to death?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endParaRPr lang="en-US" altLang="en-US" sz="2000" kern="0" dirty="0">
              <a:solidFill>
                <a:srgbClr val="000000"/>
              </a:solidFill>
              <a:latin typeface="Adobe Caslon Pro"/>
              <a:ea typeface="ＭＳ Ｐゴシック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0D2B3-8AAF-43AE-BFB2-3DA4185D7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40" y="1235198"/>
            <a:ext cx="5047960" cy="30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EA69-EDAD-4B1B-BF91-4637E222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27" y="337930"/>
            <a:ext cx="9055658" cy="811542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Stress…						Burnout …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259CD-4F54-452A-BAB4-43F57565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89638-B973-4FD8-9A24-0FD510E6762F}"/>
              </a:ext>
            </a:extLst>
          </p:cNvPr>
          <p:cNvSpPr/>
          <p:nvPr/>
        </p:nvSpPr>
        <p:spPr>
          <a:xfrm>
            <a:off x="129210" y="1149471"/>
            <a:ext cx="31010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Over-engaged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Over-reactive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Sense of urgency and hyperactivity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Loss of energy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Can feel anxious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Physical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91155-1EAA-4417-957A-4B0002D6FFE4}"/>
              </a:ext>
            </a:extLst>
          </p:cNvPr>
          <p:cNvSpPr/>
          <p:nvPr/>
        </p:nvSpPr>
        <p:spPr>
          <a:xfrm>
            <a:off x="5913783" y="1149472"/>
            <a:ext cx="4015408" cy="40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Disengaged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Blunted emotions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Feel helpless and hopeless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Loss of motivation     ideals hope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Detached, depressed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Emotional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52E5C-17B7-4456-87B7-0A7E15C2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40" y="1339703"/>
            <a:ext cx="2817743" cy="53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3CD78-4640-4BA7-8527-8223DF77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21117-AF04-4688-9133-FCC3F44A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grief?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F9562-C881-4886-B556-7A64928222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1023" y="2232837"/>
            <a:ext cx="8827058" cy="278573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history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Grief experience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 skills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 with death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B88E2-A56E-4F51-B828-F32F4245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95224" y="329609"/>
            <a:ext cx="5348176" cy="6321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F608B-A25E-405A-8BC1-46921C9C2748}"/>
              </a:ext>
            </a:extLst>
          </p:cNvPr>
          <p:cNvSpPr txBox="1"/>
          <p:nvPr/>
        </p:nvSpPr>
        <p:spPr>
          <a:xfrm>
            <a:off x="8335925" y="4120167"/>
            <a:ext cx="125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fishofgold.net/2015/03/18/the-10-hardest-things-about-grief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525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7144-2092-4DF7-8B7D-76F3C424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62BE1-BAB1-434C-A627-D9A0A6E6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567CC-E520-43EB-B232-D506061802DA}"/>
              </a:ext>
            </a:extLst>
          </p:cNvPr>
          <p:cNvSpPr/>
          <p:nvPr/>
        </p:nvSpPr>
        <p:spPr>
          <a:xfrm>
            <a:off x="170121" y="1318437"/>
            <a:ext cx="98882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Develop ways to manage stress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Eat healthy, exercise, get good sleep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Maintain professional boundaries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Take a break from technology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Be creative – choose activities that have nothing to do with work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Talk about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25A2B-9754-438D-BAA7-7618685A4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35" y="4422079"/>
            <a:ext cx="3146025" cy="23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199-EB53-462C-8FF5-7DC7608F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A68F5-407A-4DB3-A0D8-6653396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1659D6-4130-4016-85E5-63F92B9D75CF}"/>
              </a:ext>
            </a:extLst>
          </p:cNvPr>
          <p:cNvSpPr/>
          <p:nvPr/>
        </p:nvSpPr>
        <p:spPr>
          <a:xfrm>
            <a:off x="148857" y="1451113"/>
            <a:ext cx="9781952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kern="0" dirty="0">
                <a:solidFill>
                  <a:srgbClr val="000000"/>
                </a:solidFill>
                <a:latin typeface="Adobe Caslon Pro"/>
                <a:ea typeface="ＭＳ Ｐゴシック"/>
              </a:rPr>
              <a:t>#1 Slow Down – give yourself time to rest, reflect, heal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200" kern="0" dirty="0">
              <a:solidFill>
                <a:srgbClr val="000000"/>
              </a:solidFill>
              <a:latin typeface="Adobe Caslon Pro"/>
              <a:ea typeface="ＭＳ Ｐゴシック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kern="0" dirty="0">
                <a:solidFill>
                  <a:srgbClr val="000000"/>
                </a:solidFill>
                <a:latin typeface="Adobe Caslon Pro"/>
                <a:ea typeface="ＭＳ Ｐゴシック"/>
              </a:rPr>
              <a:t>#2 Get Support – avoid isolating, seek out friends and family, share what is going on can bring about some relief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200" kern="0" dirty="0">
              <a:solidFill>
                <a:srgbClr val="000000"/>
              </a:solidFill>
              <a:latin typeface="Adobe Caslon Pro"/>
              <a:ea typeface="ＭＳ Ｐゴシック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kern="0" dirty="0">
                <a:solidFill>
                  <a:srgbClr val="000000"/>
                </a:solidFill>
                <a:latin typeface="Adobe Caslon Pro"/>
                <a:ea typeface="ＭＳ Ｐゴシック"/>
              </a:rPr>
              <a:t>#3 Reevaluate Goals and Priorities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C43CB-937F-436C-8F19-2E8DEE9C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13" y="3916824"/>
            <a:ext cx="2786684" cy="28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D872C-0205-4504-B664-AB3EE4B4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22937-FB6D-4A1E-8B56-A1508C7F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34" y="595423"/>
            <a:ext cx="6291469" cy="58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663E-0E7D-4165-8009-680CACE4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0475" y="4152096"/>
            <a:ext cx="2263140" cy="413808"/>
          </a:xfrm>
        </p:spPr>
        <p:txBody>
          <a:bodyPr/>
          <a:lstStyle/>
          <a:p>
            <a:fld id="{219C7802-01C6-0348-8574-3D33DA40C7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4EE765-F823-4A00-A615-ECC8F8E0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0" y="442129"/>
            <a:ext cx="9254445" cy="57995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Caregivers are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5B5D21-F9A1-439F-92EA-32A0EF8D63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912" y="1165340"/>
            <a:ext cx="3416026" cy="250098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87E27-931D-467C-ADCD-810F7A1BF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51297" y="3960702"/>
            <a:ext cx="4071226" cy="27093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11C48D-C4B7-4FAA-8B67-9FD5391F7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187" y="6180738"/>
            <a:ext cx="1908213" cy="3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BB3F35-3FBC-48C1-8C18-C173628E9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9609" y="3960702"/>
            <a:ext cx="3772535" cy="28876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3C3FEC-AFBA-4F97-93A0-591BAE125719}"/>
              </a:ext>
            </a:extLst>
          </p:cNvPr>
          <p:cNvSpPr txBox="1"/>
          <p:nvPr/>
        </p:nvSpPr>
        <p:spPr>
          <a:xfrm>
            <a:off x="112440" y="6923705"/>
            <a:ext cx="2887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www.codlrc.org/taxonomy/term/72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4F3DF2-B881-49A3-A6CF-8A19916300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397865" y="918981"/>
            <a:ext cx="3890472" cy="28210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42143B-6742-4471-B6CE-2BCAFFC805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440699">
            <a:off x="7457383" y="3160431"/>
            <a:ext cx="2743847" cy="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02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F2D75-9481-4D5C-8CE7-0C0DB170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57F3F-1221-4555-8F95-B1A86019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29319-A98D-4A24-A525-33A12F663CB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2651" y="1743739"/>
            <a:ext cx="9155430" cy="45401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simple and powerful practice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training your attention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paying attention to the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and now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practice in non-judgement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way to prevent getting lost in thoughts (about future or past)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way to reduce stress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Catastrophe Living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Jon Kabat-Zinn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C5924-EC7A-412D-900B-742557A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A28BD5-04A4-414A-8AD2-AB971FDA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1" y="457201"/>
            <a:ext cx="5814392" cy="54665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and Remembering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60550-E004-41F2-B740-EEA1ADE0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63" y="1484137"/>
            <a:ext cx="2686176" cy="4171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577BF-EE7F-481A-9F7C-55DEDC6D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10" y="1431155"/>
            <a:ext cx="4206737" cy="2077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5034E-645B-45E1-A128-2227EF735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526" y="3935995"/>
            <a:ext cx="4602857" cy="28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E6F67-EEC6-42D4-A1FF-CE21497E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0C367-11C3-4252-8219-3E1742F2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" y="324293"/>
            <a:ext cx="8654903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180214"/>
            <a:ext cx="10058400" cy="0"/>
          </a:xfrm>
          <a:prstGeom prst="line">
            <a:avLst/>
          </a:prstGeom>
          <a:ln w="12700">
            <a:solidFill>
              <a:srgbClr val="C3E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4549" y="336035"/>
            <a:ext cx="9122336" cy="686049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Challenges of Caregiving …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Confining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Confusing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Disappointing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Demanding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Exhausting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Isolating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Stressful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E67E3-2889-4AB7-B112-1C73F4FC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33" y="1587023"/>
            <a:ext cx="5360515" cy="38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71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73414" y="4244736"/>
            <a:ext cx="99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4.1%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Concerns of a Caregiver…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F97DDC-4C87-46A2-99E2-BDBB79EDB4B2}"/>
              </a:ext>
            </a:extLst>
          </p:cNvPr>
          <p:cNvSpPr/>
          <p:nvPr/>
        </p:nvSpPr>
        <p:spPr>
          <a:xfrm>
            <a:off x="223284" y="1560442"/>
            <a:ext cx="5948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“do it all”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guilty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angry or resentful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of death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A2F25-570F-4B21-9DFC-AED705BB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870" y="1560442"/>
            <a:ext cx="3946654" cy="48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977" y="503141"/>
            <a:ext cx="9047908" cy="5189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9750" y="1381126"/>
            <a:ext cx="8826500" cy="4781135"/>
          </a:xfrm>
        </p:spPr>
        <p:txBody>
          <a:bodyPr>
            <a:normAutofit/>
          </a:bodyPr>
          <a:lstStyle/>
          <a:p>
            <a:r>
              <a:rPr lang="en-US" alt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grief and loss impact caregivers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and burnout are related to grief and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care supports your performance</a:t>
            </a:r>
          </a:p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39FD9A9-9A40-4600-B689-45B6EE82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31" y="3973711"/>
            <a:ext cx="3276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344" y="350875"/>
            <a:ext cx="9058541" cy="67121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Death-Denying Culture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2DD3DC-61E9-4D59-821C-DE536375CF0B}"/>
              </a:ext>
            </a:extLst>
          </p:cNvPr>
          <p:cNvSpPr/>
          <p:nvPr/>
        </p:nvSpPr>
        <p:spPr>
          <a:xfrm>
            <a:off x="308344" y="1339702"/>
            <a:ext cx="7732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 to avoid: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about death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death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around people who are dying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around people who are grieving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voidance">
            <a:extLst>
              <a:ext uri="{FF2B5EF4-FFF2-40B4-BE49-F238E27FC236}">
                <a16:creationId xmlns:a16="http://schemas.microsoft.com/office/drawing/2014/main" id="{20AC82C4-F880-40D4-A469-672FBB21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24" y="4270600"/>
            <a:ext cx="5019264" cy="25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1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-119270" y="2176670"/>
            <a:ext cx="6619461" cy="441297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die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we care for die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Grief is a necessary process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we care for are grieving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Unavoidable Reality….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C22A46A-2EC0-475D-A29B-445CAD08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92" y="1512215"/>
            <a:ext cx="5374616" cy="31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4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176B00F-D94A-48A6-B0E8-3C3C1A27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36564"/>
            <a:ext cx="8630754" cy="805828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Grief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grief.com/wp-content/uploads/2018/01/Grief-Quote-by-Louise-Hay-and-David-Kessler-from-book-You-Can-Heal-Your-Heart-pg-175c-300x300.jpg">
            <a:extLst>
              <a:ext uri="{FF2B5EF4-FFF2-40B4-BE49-F238E27FC236}">
                <a16:creationId xmlns:a16="http://schemas.microsoft.com/office/drawing/2014/main" id="{0F714026-F5CA-4D2C-A07B-F3BBBA85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3" y="1374611"/>
            <a:ext cx="6732028" cy="52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2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8988-DAF8-43D3-87E0-7E37DEFA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4" y="265814"/>
            <a:ext cx="8982803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Grief not Stages of Grief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AA3C-EAA0-4803-B78F-985D1C14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978" y="1382233"/>
            <a:ext cx="8973878" cy="40616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Elizabeth Kubler-Ross “5 stages”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Worden “4 Tasks of Grief”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straight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time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Unpredictable with common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don’t “Get over it”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to each griever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1E91A-9318-4AF7-A84B-5EBECDF1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02-01C6-0348-8574-3D33DA40C7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66C71-9A0B-43BF-89CD-3925820D0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23" y="4976038"/>
            <a:ext cx="7070651" cy="18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lchrist">
      <a:dk1>
        <a:srgbClr val="4C8B2B"/>
      </a:dk1>
      <a:lt1>
        <a:sysClr val="window" lastClr="FFFFFF"/>
      </a:lt1>
      <a:dk2>
        <a:srgbClr val="1D5632"/>
      </a:dk2>
      <a:lt2>
        <a:srgbClr val="646569"/>
      </a:lt2>
      <a:accent1>
        <a:srgbClr val="4C8B2B"/>
      </a:accent1>
      <a:accent2>
        <a:srgbClr val="C4E86B"/>
      </a:accent2>
      <a:accent3>
        <a:srgbClr val="6CC04A"/>
      </a:accent3>
      <a:accent4>
        <a:srgbClr val="1D5632"/>
      </a:accent4>
      <a:accent5>
        <a:srgbClr val="642240"/>
      </a:accent5>
      <a:accent6>
        <a:srgbClr val="005677"/>
      </a:accent6>
      <a:hlink>
        <a:srgbClr val="005677"/>
      </a:hlink>
      <a:folHlink>
        <a:srgbClr val="642240"/>
      </a:folHlink>
    </a:clrScheme>
    <a:fontScheme name="Gilchris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christ_PPT_template.potx" id="{677AD567-F823-4153-B794-E33E4E0CEC9F}" vid="{0CF02CAF-B5FF-402F-B02E-95969F457E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Gilchrist_PPT_template</Template>
  <TotalTime>496</TotalTime>
  <Words>1058</Words>
  <Application>Microsoft Office PowerPoint</Application>
  <PresentationFormat>Custom</PresentationFormat>
  <Paragraphs>200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Adobe Caslon Pro</vt:lpstr>
      <vt:lpstr>Arial</vt:lpstr>
      <vt:lpstr>Calibri</vt:lpstr>
      <vt:lpstr>Garamond</vt:lpstr>
      <vt:lpstr>Times New Roman</vt:lpstr>
      <vt:lpstr>Wingdings</vt:lpstr>
      <vt:lpstr>Office Theme</vt:lpstr>
      <vt:lpstr>PowerPoint Presentation</vt:lpstr>
      <vt:lpstr>Professional Caregivers are …</vt:lpstr>
      <vt:lpstr>The Challenges of Caregiving …</vt:lpstr>
      <vt:lpstr>The Concerns of a Caregiver…</vt:lpstr>
      <vt:lpstr>Today …</vt:lpstr>
      <vt:lpstr>Our Death-Denying Culture</vt:lpstr>
      <vt:lpstr>The Unavoidable Reality….</vt:lpstr>
      <vt:lpstr>Understanding Grief</vt:lpstr>
      <vt:lpstr>Processing Grief not Stages of Grief</vt:lpstr>
      <vt:lpstr>PowerPoint Presentation</vt:lpstr>
      <vt:lpstr>PowerPoint Presentation</vt:lpstr>
      <vt:lpstr>PowerPoint Presentation</vt:lpstr>
      <vt:lpstr>PowerPoint Presentation</vt:lpstr>
      <vt:lpstr>Grief and The Professional Caregiver …</vt:lpstr>
      <vt:lpstr>Stress…      Burnout …</vt:lpstr>
      <vt:lpstr>What’s your grief? </vt:lpstr>
      <vt:lpstr>Prevention </vt:lpstr>
      <vt:lpstr>Recovery</vt:lpstr>
      <vt:lpstr>PowerPoint Presentation</vt:lpstr>
      <vt:lpstr>MINDFULNESS</vt:lpstr>
      <vt:lpstr>Honoring and Remembering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Harrington</dc:creator>
  <cp:lastModifiedBy>Hilary Harrington</cp:lastModifiedBy>
  <cp:revision>33</cp:revision>
  <cp:lastPrinted>2018-10-22T20:58:51Z</cp:lastPrinted>
  <dcterms:created xsi:type="dcterms:W3CDTF">2018-10-02T13:42:17Z</dcterms:created>
  <dcterms:modified xsi:type="dcterms:W3CDTF">2018-10-22T20:59:02Z</dcterms:modified>
</cp:coreProperties>
</file>