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handoutMasterIdLst>
    <p:handoutMasterId r:id="rId32"/>
  </p:handoutMasterIdLst>
  <p:sldIdLst>
    <p:sldId id="256" r:id="rId2"/>
    <p:sldId id="257" r:id="rId3"/>
    <p:sldId id="267" r:id="rId4"/>
    <p:sldId id="275" r:id="rId5"/>
    <p:sldId id="271" r:id="rId6"/>
    <p:sldId id="272" r:id="rId7"/>
    <p:sldId id="273" r:id="rId8"/>
    <p:sldId id="274" r:id="rId9"/>
    <p:sldId id="280" r:id="rId10"/>
    <p:sldId id="281" r:id="rId11"/>
    <p:sldId id="276" r:id="rId12"/>
    <p:sldId id="269" r:id="rId13"/>
    <p:sldId id="282" r:id="rId14"/>
    <p:sldId id="278" r:id="rId15"/>
    <p:sldId id="279" r:id="rId16"/>
    <p:sldId id="277" r:id="rId17"/>
    <p:sldId id="286" r:id="rId18"/>
    <p:sldId id="287" r:id="rId19"/>
    <p:sldId id="285" r:id="rId20"/>
    <p:sldId id="284" r:id="rId21"/>
    <p:sldId id="259" r:id="rId22"/>
    <p:sldId id="260" r:id="rId23"/>
    <p:sldId id="283" r:id="rId24"/>
    <p:sldId id="261" r:id="rId25"/>
    <p:sldId id="266" r:id="rId26"/>
    <p:sldId id="264" r:id="rId27"/>
    <p:sldId id="268" r:id="rId28"/>
    <p:sldId id="265" r:id="rId29"/>
    <p:sldId id="262" r:id="rId30"/>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669" autoAdjust="0"/>
  </p:normalViewPr>
  <p:slideViewPr>
    <p:cSldViewPr>
      <p:cViewPr varScale="1">
        <p:scale>
          <a:sx n="76" d="100"/>
          <a:sy n="76" d="100"/>
        </p:scale>
        <p:origin x="-178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91440" tIns="45720" rIns="91440" bIns="45720" rtlCol="0"/>
          <a:lstStyle>
            <a:lvl1pPr algn="r">
              <a:defRPr sz="1200"/>
            </a:lvl1pPr>
          </a:lstStyle>
          <a:p>
            <a:fld id="{65E29E7C-3A44-4C9B-ACCC-A7431733C51B}" type="datetimeFigureOut">
              <a:rPr lang="en-US" smtClean="0"/>
              <a:t>1/27/2014</a:t>
            </a:fld>
            <a:endParaRPr lang="en-US"/>
          </a:p>
        </p:txBody>
      </p:sp>
      <p:sp>
        <p:nvSpPr>
          <p:cNvPr id="4" name="Footer Placeholder 3"/>
          <p:cNvSpPr>
            <a:spLocks noGrp="1"/>
          </p:cNvSpPr>
          <p:nvPr>
            <p:ph type="ftr" sz="quarter" idx="2"/>
          </p:nvPr>
        </p:nvSpPr>
        <p:spPr>
          <a:xfrm>
            <a:off x="0" y="8845550"/>
            <a:ext cx="304482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0"/>
            <a:ext cx="3044825" cy="465138"/>
          </a:xfrm>
          <a:prstGeom prst="rect">
            <a:avLst/>
          </a:prstGeom>
        </p:spPr>
        <p:txBody>
          <a:bodyPr vert="horz" lIns="91440" tIns="45720" rIns="91440" bIns="45720" rtlCol="0" anchor="b"/>
          <a:lstStyle>
            <a:lvl1pPr algn="r">
              <a:defRPr sz="1200"/>
            </a:lvl1pPr>
          </a:lstStyle>
          <a:p>
            <a:fld id="{FE80E028-9E5B-4221-8B12-EB7E8317F66A}" type="slidenum">
              <a:rPr lang="en-US" smtClean="0"/>
              <a:t>‹#›</a:t>
            </a:fld>
            <a:endParaRPr lang="en-US"/>
          </a:p>
        </p:txBody>
      </p:sp>
    </p:spTree>
    <p:extLst>
      <p:ext uri="{BB962C8B-B14F-4D97-AF65-F5344CB8AC3E}">
        <p14:creationId xmlns:p14="http://schemas.microsoft.com/office/powerpoint/2010/main" val="23303989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E8CA0A42-0C07-42C2-BD9E-7A7037B5D890}" type="datetimeFigureOut">
              <a:rPr lang="en-US" smtClean="0"/>
              <a:t>1/27/2014</a:t>
            </a:fld>
            <a:endParaRPr lang="en-US"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8B20063A-2699-4A88-8575-B336D7759D61}" type="slidenum">
              <a:rPr lang="en-US" smtClean="0"/>
              <a:t>‹#›</a:t>
            </a:fld>
            <a:endParaRPr lang="en-US" dirty="0"/>
          </a:p>
        </p:txBody>
      </p:sp>
    </p:spTree>
    <p:extLst>
      <p:ext uri="{BB962C8B-B14F-4D97-AF65-F5344CB8AC3E}">
        <p14:creationId xmlns:p14="http://schemas.microsoft.com/office/powerpoint/2010/main" val="3601008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cf.georgetown.edu/all/final-treasury-rule-contains-family-penalty/"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3602"/>
            <a:r>
              <a:rPr lang="en-US" dirty="0" smtClean="0">
                <a:latin typeface="Arial" charset="0"/>
                <a:cs typeface="Arial" charset="0"/>
              </a:rPr>
              <a:t>Established in 1997 to assist with Medicaid</a:t>
            </a:r>
            <a:r>
              <a:rPr lang="en-US" baseline="0" dirty="0" smtClean="0">
                <a:latin typeface="Arial" charset="0"/>
                <a:cs typeface="Arial" charset="0"/>
              </a:rPr>
              <a:t> transition to managed care. </a:t>
            </a:r>
            <a:endParaRPr lang="en-US" dirty="0" smtClean="0">
              <a:latin typeface="Arial" charset="0"/>
              <a:cs typeface="Arial" charset="0"/>
            </a:endParaRPr>
          </a:p>
          <a:p>
            <a:pPr marL="0" lvl="1" defTabSz="933602"/>
            <a:endParaRPr lang="en-US" dirty="0" smtClean="0">
              <a:latin typeface="Arial" charset="0"/>
              <a:cs typeface="Arial" charset="0"/>
            </a:endParaRPr>
          </a:p>
          <a:p>
            <a:pPr marL="0" lvl="1" defTabSz="933602"/>
            <a:r>
              <a:rPr lang="en-US" dirty="0" smtClean="0">
                <a:latin typeface="Arial" charset="0"/>
                <a:cs typeface="Arial" charset="0"/>
              </a:rPr>
              <a:t>HCAM</a:t>
            </a:r>
            <a:r>
              <a:rPr lang="en-US" baseline="0" dirty="0" smtClean="0">
                <a:latin typeface="Arial" charset="0"/>
                <a:cs typeface="Arial" charset="0"/>
              </a:rPr>
              <a:t> recognized the changing landscape of health care; Agency shifted it’s strategic direction beyond Baltimore City to become a leader in bolstering health care throughout the state</a:t>
            </a:r>
            <a:endParaRPr lang="en-US" dirty="0" smtClean="0">
              <a:latin typeface="Arial" charset="0"/>
              <a:cs typeface="Arial" charset="0"/>
            </a:endParaRPr>
          </a:p>
          <a:p>
            <a:pPr eaLnBrk="1" hangingPunct="1"/>
            <a:endParaRPr lang="en-US" dirty="0" smtClean="0">
              <a:latin typeface="Arial" charset="0"/>
              <a:cs typeface="Arial" charset="0"/>
            </a:endParaRPr>
          </a:p>
          <a:p>
            <a:pPr eaLnBrk="1" hangingPunct="1"/>
            <a:r>
              <a:rPr lang="en-US" dirty="0" smtClean="0">
                <a:latin typeface="Arial" charset="0"/>
                <a:cs typeface="Arial" charset="0"/>
              </a:rPr>
              <a:t>Originally two core functions</a:t>
            </a:r>
          </a:p>
          <a:p>
            <a:pPr lvl="1" eaLnBrk="1" hangingPunct="1"/>
            <a:r>
              <a:rPr lang="en-US" dirty="0" smtClean="0">
                <a:latin typeface="Arial" charset="0"/>
                <a:cs typeface="Arial" charset="0"/>
              </a:rPr>
              <a:t>Eligibility</a:t>
            </a:r>
          </a:p>
          <a:p>
            <a:pPr lvl="1" eaLnBrk="1" hangingPunct="1"/>
            <a:r>
              <a:rPr lang="en-US" dirty="0" smtClean="0">
                <a:latin typeface="Arial" charset="0"/>
                <a:cs typeface="Arial" charset="0"/>
              </a:rPr>
              <a:t>Ombudsman Services/Care Coordination</a:t>
            </a:r>
          </a:p>
          <a:p>
            <a:endParaRPr lang="en-US" dirty="0"/>
          </a:p>
        </p:txBody>
      </p:sp>
      <p:sp>
        <p:nvSpPr>
          <p:cNvPr id="4" name="Slide Number Placeholder 3"/>
          <p:cNvSpPr>
            <a:spLocks noGrp="1"/>
          </p:cNvSpPr>
          <p:nvPr>
            <p:ph type="sldNum" sz="quarter" idx="10"/>
          </p:nvPr>
        </p:nvSpPr>
        <p:spPr/>
        <p:txBody>
          <a:bodyPr/>
          <a:lstStyle/>
          <a:p>
            <a:fld id="{8B20063A-2699-4A88-8575-B336D7759D61}" type="slidenum">
              <a:rPr lang="en-US" smtClean="0"/>
              <a:t>2</a:t>
            </a:fld>
            <a:endParaRPr lang="en-US" dirty="0"/>
          </a:p>
        </p:txBody>
      </p:sp>
    </p:spTree>
    <p:extLst>
      <p:ext uri="{BB962C8B-B14F-4D97-AF65-F5344CB8AC3E}">
        <p14:creationId xmlns:p14="http://schemas.microsoft.com/office/powerpoint/2010/main" val="2882682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APTC: Individual:</a:t>
            </a:r>
            <a:r>
              <a:rPr lang="en-US" baseline="0" dirty="0" smtClean="0"/>
              <a:t> Couple: </a:t>
            </a:r>
          </a:p>
          <a:p>
            <a:r>
              <a:rPr lang="en-US" baseline="0" dirty="0" smtClean="0"/>
              <a:t>CSR: Individual: Couple: </a:t>
            </a:r>
            <a:endParaRPr lang="en-US" dirty="0"/>
          </a:p>
        </p:txBody>
      </p:sp>
      <p:sp>
        <p:nvSpPr>
          <p:cNvPr id="4" name="Slide Number Placeholder 3"/>
          <p:cNvSpPr>
            <a:spLocks noGrp="1"/>
          </p:cNvSpPr>
          <p:nvPr>
            <p:ph type="sldNum" sz="quarter" idx="10"/>
          </p:nvPr>
        </p:nvSpPr>
        <p:spPr/>
        <p:txBody>
          <a:bodyPr/>
          <a:lstStyle/>
          <a:p>
            <a:fld id="{8B20063A-2699-4A88-8575-B336D7759D61}" type="slidenum">
              <a:rPr lang="en-US" smtClean="0"/>
              <a:t>9</a:t>
            </a:fld>
            <a:endParaRPr lang="en-US" dirty="0"/>
          </a:p>
        </p:txBody>
      </p:sp>
    </p:spTree>
    <p:extLst>
      <p:ext uri="{BB962C8B-B14F-4D97-AF65-F5344CB8AC3E}">
        <p14:creationId xmlns:p14="http://schemas.microsoft.com/office/powerpoint/2010/main" val="986105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u="sng" dirty="0" smtClean="0">
                <a:latin typeface="Calibri" charset="0"/>
              </a:rPr>
              <a:t>Individuals who cannot afford coverage</a:t>
            </a:r>
            <a:endParaRPr lang="en-US" dirty="0" smtClean="0">
              <a:latin typeface="Calibri" charset="0"/>
            </a:endParaRPr>
          </a:p>
          <a:p>
            <a:pPr>
              <a:lnSpc>
                <a:spcPct val="90000"/>
              </a:lnSpc>
            </a:pPr>
            <a:r>
              <a:rPr lang="en-US" dirty="0" smtClean="0">
                <a:latin typeface="Calibri" charset="0"/>
              </a:rPr>
              <a:t>This applies if coverage costs more than 8 percent of a family</a:t>
            </a:r>
            <a:r>
              <a:rPr lang="ja-JP" altLang="en-US" dirty="0" smtClean="0">
                <a:latin typeface="Calibri" charset="0"/>
              </a:rPr>
              <a:t>’</a:t>
            </a:r>
            <a:r>
              <a:rPr lang="en-US" altLang="ja-JP" dirty="0" smtClean="0">
                <a:latin typeface="Calibri" charset="0"/>
              </a:rPr>
              <a:t>s income—and the cost of a family plan is taken into account, unlike in the </a:t>
            </a:r>
            <a:r>
              <a:rPr lang="en-US" altLang="ja-JP" dirty="0" smtClean="0">
                <a:latin typeface="Calibri" charset="0"/>
                <a:hlinkClick r:id="rId3"/>
              </a:rPr>
              <a:t>test for subsidized marketplace coverage</a:t>
            </a:r>
            <a:r>
              <a:rPr lang="en-US" altLang="ja-JP" dirty="0" smtClean="0">
                <a:latin typeface="Calibri" charset="0"/>
              </a:rPr>
              <a:t> </a:t>
            </a:r>
          </a:p>
          <a:p>
            <a:pPr>
              <a:lnSpc>
                <a:spcPct val="90000"/>
              </a:lnSpc>
            </a:pPr>
            <a:r>
              <a:rPr lang="en-US" dirty="0" smtClean="0">
                <a:latin typeface="Calibri" charset="0"/>
              </a:rPr>
              <a:t> </a:t>
            </a:r>
          </a:p>
          <a:p>
            <a:pPr>
              <a:lnSpc>
                <a:spcPct val="90000"/>
              </a:lnSpc>
            </a:pPr>
            <a:r>
              <a:rPr lang="en-US" u="sng" dirty="0" smtClean="0">
                <a:latin typeface="Calibri" charset="0"/>
              </a:rPr>
              <a:t>Taxpayers with income below the filing threshold </a:t>
            </a:r>
            <a:endParaRPr lang="en-US" dirty="0" smtClean="0">
              <a:latin typeface="Calibri" charset="0"/>
            </a:endParaRPr>
          </a:p>
          <a:p>
            <a:pPr>
              <a:lnSpc>
                <a:spcPct val="90000"/>
              </a:lnSpc>
            </a:pPr>
            <a:r>
              <a:rPr lang="en-US" dirty="0" smtClean="0">
                <a:latin typeface="Calibri" charset="0"/>
              </a:rPr>
              <a:t>The filing threshold is roughly $10,000 for individuals and $20,000 for married couples. </a:t>
            </a:r>
          </a:p>
          <a:p>
            <a:pPr>
              <a:lnSpc>
                <a:spcPct val="90000"/>
              </a:lnSpc>
            </a:pPr>
            <a:r>
              <a:rPr lang="en-US" dirty="0" smtClean="0">
                <a:latin typeface="Calibri" charset="0"/>
              </a:rPr>
              <a:t> </a:t>
            </a:r>
          </a:p>
          <a:p>
            <a:pPr>
              <a:lnSpc>
                <a:spcPct val="90000"/>
              </a:lnSpc>
            </a:pPr>
            <a:r>
              <a:rPr lang="en-US" dirty="0" smtClean="0">
                <a:latin typeface="Calibri" charset="0"/>
              </a:rPr>
              <a:t>Members of Federally recognized Indian tribes </a:t>
            </a:r>
          </a:p>
          <a:p>
            <a:pPr>
              <a:lnSpc>
                <a:spcPct val="90000"/>
              </a:lnSpc>
            </a:pPr>
            <a:r>
              <a:rPr lang="en-US" dirty="0" smtClean="0">
                <a:latin typeface="Calibri" charset="0"/>
              </a:rPr>
              <a:t> </a:t>
            </a:r>
          </a:p>
          <a:p>
            <a:pPr>
              <a:lnSpc>
                <a:spcPct val="90000"/>
              </a:lnSpc>
            </a:pPr>
            <a:r>
              <a:rPr lang="en-US" u="sng" dirty="0" smtClean="0">
                <a:latin typeface="Calibri" charset="0"/>
              </a:rPr>
              <a:t>Religious conscience exemption</a:t>
            </a:r>
            <a:r>
              <a:rPr lang="en-US" dirty="0" smtClean="0">
                <a:latin typeface="Calibri" charset="0"/>
              </a:rPr>
              <a:t> for members of a recognized religious sects</a:t>
            </a:r>
          </a:p>
          <a:p>
            <a:pPr>
              <a:lnSpc>
                <a:spcPct val="90000"/>
              </a:lnSpc>
            </a:pPr>
            <a:r>
              <a:rPr lang="en-US" dirty="0" smtClean="0">
                <a:latin typeface="Calibri" charset="0"/>
              </a:rPr>
              <a:t>Such sects must have been in existence since 1950 </a:t>
            </a:r>
          </a:p>
          <a:p>
            <a:pPr>
              <a:lnSpc>
                <a:spcPct val="90000"/>
              </a:lnSpc>
            </a:pPr>
            <a:r>
              <a:rPr lang="en-US" dirty="0" smtClean="0">
                <a:latin typeface="Calibri" charset="0"/>
              </a:rPr>
              <a:t> </a:t>
            </a:r>
          </a:p>
          <a:p>
            <a:pPr>
              <a:lnSpc>
                <a:spcPct val="90000"/>
              </a:lnSpc>
            </a:pPr>
            <a:r>
              <a:rPr lang="en-US" dirty="0" smtClean="0">
                <a:latin typeface="Calibri" charset="0"/>
              </a:rPr>
              <a:t>Members of a health care sharing ministry</a:t>
            </a:r>
          </a:p>
          <a:p>
            <a:pPr>
              <a:lnSpc>
                <a:spcPct val="90000"/>
              </a:lnSpc>
            </a:pPr>
            <a:r>
              <a:rPr lang="en-US" dirty="0" smtClean="0">
                <a:latin typeface="Calibri" charset="0"/>
              </a:rPr>
              <a:t>Incarcerated individuals</a:t>
            </a:r>
          </a:p>
          <a:p>
            <a:pPr>
              <a:lnSpc>
                <a:spcPct val="90000"/>
              </a:lnSpc>
            </a:pPr>
            <a:r>
              <a:rPr lang="en-US" dirty="0" smtClean="0">
                <a:latin typeface="Calibri" charset="0"/>
              </a:rPr>
              <a:t>Individuals who are not lawfully present</a:t>
            </a:r>
          </a:p>
          <a:p>
            <a:pPr>
              <a:lnSpc>
                <a:spcPct val="90000"/>
              </a:lnSpc>
            </a:pPr>
            <a:r>
              <a:rPr lang="en-US" dirty="0" smtClean="0">
                <a:latin typeface="Calibri" charset="0"/>
              </a:rPr>
              <a:t>Individuals who experience short gaps in coverage (usually three months or less)</a:t>
            </a:r>
          </a:p>
          <a:p>
            <a:pPr>
              <a:lnSpc>
                <a:spcPct val="90000"/>
              </a:lnSpc>
            </a:pPr>
            <a:r>
              <a:rPr lang="en-US" dirty="0" smtClean="0">
                <a:latin typeface="Calibri" charset="0"/>
              </a:rPr>
              <a:t>Individuals who qualify for a hardship exemption</a:t>
            </a:r>
          </a:p>
          <a:p>
            <a:endParaRPr lang="en-US" dirty="0"/>
          </a:p>
        </p:txBody>
      </p:sp>
      <p:sp>
        <p:nvSpPr>
          <p:cNvPr id="4" name="Slide Number Placeholder 3"/>
          <p:cNvSpPr>
            <a:spLocks noGrp="1"/>
          </p:cNvSpPr>
          <p:nvPr>
            <p:ph type="sldNum" sz="quarter" idx="10"/>
          </p:nvPr>
        </p:nvSpPr>
        <p:spPr/>
        <p:txBody>
          <a:bodyPr/>
          <a:lstStyle/>
          <a:p>
            <a:fld id="{8B20063A-2699-4A88-8575-B336D7759D61}" type="slidenum">
              <a:rPr lang="en-US" smtClean="0"/>
              <a:t>10</a:t>
            </a:fld>
            <a:endParaRPr lang="en-US" dirty="0"/>
          </a:p>
        </p:txBody>
      </p:sp>
    </p:spTree>
    <p:extLst>
      <p:ext uri="{BB962C8B-B14F-4D97-AF65-F5344CB8AC3E}">
        <p14:creationId xmlns:p14="http://schemas.microsoft.com/office/powerpoint/2010/main" val="1295051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0063A-2699-4A88-8575-B336D7759D61}" type="slidenum">
              <a:rPr lang="en-US" smtClean="0"/>
              <a:t>15</a:t>
            </a:fld>
            <a:endParaRPr lang="en-US" dirty="0"/>
          </a:p>
        </p:txBody>
      </p:sp>
    </p:spTree>
    <p:extLst>
      <p:ext uri="{BB962C8B-B14F-4D97-AF65-F5344CB8AC3E}">
        <p14:creationId xmlns:p14="http://schemas.microsoft.com/office/powerpoint/2010/main" val="1327898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Calibri" charset="0"/>
              </a:rPr>
              <a:t>ACA will not be deemed a success if we don</a:t>
            </a:r>
            <a:r>
              <a:rPr lang="ja-JP" altLang="en-US" dirty="0" smtClean="0">
                <a:latin typeface="Calibri" charset="0"/>
              </a:rPr>
              <a:t>’</a:t>
            </a:r>
            <a:r>
              <a:rPr lang="en-US" altLang="ja-JP" dirty="0" smtClean="0">
                <a:latin typeface="Calibri" charset="0"/>
              </a:rPr>
              <a:t>t locate and enroll all those who are eligible</a:t>
            </a:r>
          </a:p>
          <a:p>
            <a:endParaRPr lang="en-US" dirty="0" smtClean="0">
              <a:latin typeface="Calibri" charset="0"/>
            </a:endParaRPr>
          </a:p>
          <a:p>
            <a:r>
              <a:rPr lang="en-US" dirty="0" smtClean="0">
                <a:latin typeface="Calibri" charset="0"/>
              </a:rPr>
              <a:t>Advisory Committees in both 2011 and 2012 met to determine how the program would be designed and the requirements to create </a:t>
            </a:r>
            <a:r>
              <a:rPr lang="ja-JP" altLang="en-US" dirty="0" smtClean="0">
                <a:latin typeface="Calibri" charset="0"/>
              </a:rPr>
              <a:t>“</a:t>
            </a:r>
            <a:r>
              <a:rPr lang="en-US" altLang="ja-JP" dirty="0" smtClean="0">
                <a:latin typeface="Calibri" charset="0"/>
              </a:rPr>
              <a:t>certified navigators,</a:t>
            </a:r>
            <a:r>
              <a:rPr lang="ja-JP" altLang="en-US" dirty="0" smtClean="0">
                <a:latin typeface="Calibri" charset="0"/>
              </a:rPr>
              <a:t>”</a:t>
            </a:r>
            <a:r>
              <a:rPr lang="en-US" altLang="ja-JP" dirty="0" smtClean="0">
                <a:latin typeface="Calibri" charset="0"/>
              </a:rPr>
              <a:t> assisters, and the role of producers or insurance brokers</a:t>
            </a:r>
          </a:p>
        </p:txBody>
      </p:sp>
      <p:sp>
        <p:nvSpPr>
          <p:cNvPr id="4" name="Slide Number Placeholder 3"/>
          <p:cNvSpPr>
            <a:spLocks noGrp="1"/>
          </p:cNvSpPr>
          <p:nvPr>
            <p:ph type="sldNum" sz="quarter" idx="10"/>
          </p:nvPr>
        </p:nvSpPr>
        <p:spPr/>
        <p:txBody>
          <a:bodyPr/>
          <a:lstStyle/>
          <a:p>
            <a:fld id="{8B20063A-2699-4A88-8575-B336D7759D61}" type="slidenum">
              <a:rPr lang="en-US" smtClean="0"/>
              <a:t>20</a:t>
            </a:fld>
            <a:endParaRPr lang="en-US" dirty="0"/>
          </a:p>
        </p:txBody>
      </p:sp>
    </p:spTree>
    <p:extLst>
      <p:ext uri="{BB962C8B-B14F-4D97-AF65-F5344CB8AC3E}">
        <p14:creationId xmlns:p14="http://schemas.microsoft.com/office/powerpoint/2010/main" val="1492935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0063A-2699-4A88-8575-B336D7759D61}" type="slidenum">
              <a:rPr lang="en-US" smtClean="0"/>
              <a:t>21</a:t>
            </a:fld>
            <a:endParaRPr lang="en-US" dirty="0"/>
          </a:p>
        </p:txBody>
      </p:sp>
    </p:spTree>
    <p:extLst>
      <p:ext uri="{BB962C8B-B14F-4D97-AF65-F5344CB8AC3E}">
        <p14:creationId xmlns:p14="http://schemas.microsoft.com/office/powerpoint/2010/main" val="3495649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ea typeface="ＭＳ Ｐゴシック" pitchFamily="34" charset="-128"/>
              </a:rPr>
              <a:t>5 different categories of individuals providing consumer assistance </a:t>
            </a:r>
          </a:p>
          <a:p>
            <a:r>
              <a:rPr lang="en-US" dirty="0" smtClean="0">
                <a:ea typeface="ＭＳ Ｐゴシック" pitchFamily="34" charset="-128"/>
              </a:rPr>
              <a:t>     All will be trained on not only the eligibility criteria, benefit plans and other info required for consumers to make informed decisions but they will also require training on the IT systems – 40 hours for application process </a:t>
            </a:r>
          </a:p>
          <a:p>
            <a:endParaRPr lang="en-US" dirty="0" smtClean="0">
              <a:ea typeface="ＭＳ Ｐゴシック" pitchFamily="34" charset="-128"/>
            </a:endParaRPr>
          </a:p>
          <a:p>
            <a:r>
              <a:rPr lang="en-US" dirty="0" smtClean="0">
                <a:ea typeface="ＭＳ Ｐゴシック" pitchFamily="34" charset="-128"/>
              </a:rPr>
              <a:t>     Navigators – 150 state wide -- will work for an entity (ex. of MHAMD and HCAM) </a:t>
            </a:r>
          </a:p>
          <a:p>
            <a:r>
              <a:rPr lang="en-US" dirty="0" smtClean="0">
                <a:ea typeface="ＭＳ Ｐゴシック" pitchFamily="34" charset="-128"/>
              </a:rPr>
              <a:t>     Assisters – 250 state wide – will do outreach and help individuals through the first phases of eligibility </a:t>
            </a:r>
          </a:p>
          <a:p>
            <a:r>
              <a:rPr lang="en-US" dirty="0" smtClean="0">
                <a:ea typeface="ＭＳ Ｐゴシック" pitchFamily="34" charset="-128"/>
              </a:rPr>
              <a:t>     Producers/Brokers – work with individuals and primarily small businesses </a:t>
            </a:r>
          </a:p>
          <a:p>
            <a:r>
              <a:rPr lang="en-US" dirty="0" smtClean="0">
                <a:ea typeface="ＭＳ Ｐゴシック" pitchFamily="34" charset="-128"/>
              </a:rPr>
              <a:t>     Application Counselors – work w/ entities that currently do eligibility such as hospitals and LHDs</a:t>
            </a:r>
          </a:p>
          <a:p>
            <a:r>
              <a:rPr lang="en-US" dirty="0" smtClean="0">
                <a:ea typeface="ＭＳ Ｐゴシック" pitchFamily="34" charset="-128"/>
              </a:rPr>
              <a:t>     Captive Producers – work w/in an insurance carrier and sell only their products   </a:t>
            </a:r>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058" eaLnBrk="0" hangingPunct="0">
              <a:defRPr>
                <a:solidFill>
                  <a:schemeClr val="tx1"/>
                </a:solidFill>
                <a:latin typeface="Arial" pitchFamily="34" charset="0"/>
                <a:ea typeface="ＭＳ Ｐゴシック" pitchFamily="34" charset="-128"/>
              </a:defRPr>
            </a:lvl1pPr>
            <a:lvl2pPr marL="737452" indent="-283635" defTabSz="906058" eaLnBrk="0" hangingPunct="0">
              <a:defRPr>
                <a:solidFill>
                  <a:schemeClr val="tx1"/>
                </a:solidFill>
                <a:latin typeface="Arial" pitchFamily="34" charset="0"/>
                <a:ea typeface="ＭＳ Ｐゴシック" pitchFamily="34" charset="-128"/>
              </a:defRPr>
            </a:lvl2pPr>
            <a:lvl3pPr marL="1134542" indent="-226908" defTabSz="906058" eaLnBrk="0" hangingPunct="0">
              <a:defRPr>
                <a:solidFill>
                  <a:schemeClr val="tx1"/>
                </a:solidFill>
                <a:latin typeface="Arial" pitchFamily="34" charset="0"/>
                <a:ea typeface="ＭＳ Ｐゴシック" pitchFamily="34" charset="-128"/>
              </a:defRPr>
            </a:lvl3pPr>
            <a:lvl4pPr marL="1588359" indent="-226908" defTabSz="906058" eaLnBrk="0" hangingPunct="0">
              <a:defRPr>
                <a:solidFill>
                  <a:schemeClr val="tx1"/>
                </a:solidFill>
                <a:latin typeface="Arial" pitchFamily="34" charset="0"/>
                <a:ea typeface="ＭＳ Ｐゴシック" pitchFamily="34" charset="-128"/>
              </a:defRPr>
            </a:lvl4pPr>
            <a:lvl5pPr marL="2042175" indent="-226908" defTabSz="906058" eaLnBrk="0" hangingPunct="0">
              <a:defRPr>
                <a:solidFill>
                  <a:schemeClr val="tx1"/>
                </a:solidFill>
                <a:latin typeface="Arial" pitchFamily="34" charset="0"/>
                <a:ea typeface="ＭＳ Ｐゴシック" pitchFamily="34" charset="-128"/>
              </a:defRPr>
            </a:lvl5pPr>
            <a:lvl6pPr marL="2495992" indent="-226908" defTabSz="906058" eaLnBrk="0" fontAlgn="base" hangingPunct="0">
              <a:spcBef>
                <a:spcPct val="0"/>
              </a:spcBef>
              <a:spcAft>
                <a:spcPct val="0"/>
              </a:spcAft>
              <a:defRPr>
                <a:solidFill>
                  <a:schemeClr val="tx1"/>
                </a:solidFill>
                <a:latin typeface="Arial" pitchFamily="34" charset="0"/>
                <a:ea typeface="ＭＳ Ｐゴシック" pitchFamily="34" charset="-128"/>
              </a:defRPr>
            </a:lvl6pPr>
            <a:lvl7pPr marL="2949809" indent="-226908" defTabSz="906058" eaLnBrk="0" fontAlgn="base" hangingPunct="0">
              <a:spcBef>
                <a:spcPct val="0"/>
              </a:spcBef>
              <a:spcAft>
                <a:spcPct val="0"/>
              </a:spcAft>
              <a:defRPr>
                <a:solidFill>
                  <a:schemeClr val="tx1"/>
                </a:solidFill>
                <a:latin typeface="Arial" pitchFamily="34" charset="0"/>
                <a:ea typeface="ＭＳ Ｐゴシック" pitchFamily="34" charset="-128"/>
              </a:defRPr>
            </a:lvl7pPr>
            <a:lvl8pPr marL="3403625" indent="-226908" defTabSz="906058" eaLnBrk="0" fontAlgn="base" hangingPunct="0">
              <a:spcBef>
                <a:spcPct val="0"/>
              </a:spcBef>
              <a:spcAft>
                <a:spcPct val="0"/>
              </a:spcAft>
              <a:defRPr>
                <a:solidFill>
                  <a:schemeClr val="tx1"/>
                </a:solidFill>
                <a:latin typeface="Arial" pitchFamily="34" charset="0"/>
                <a:ea typeface="ＭＳ Ｐゴシック" pitchFamily="34" charset="-128"/>
              </a:defRPr>
            </a:lvl8pPr>
            <a:lvl9pPr marL="3857442" indent="-226908" defTabSz="906058"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3679C5CC-D89C-41EA-8F37-45E3677AF54B}" type="slidenum">
              <a:rPr lang="en-US"/>
              <a:pPr eaLnBrk="1" hangingPunct="1"/>
              <a:t>28</a:t>
            </a:fld>
            <a:endParaRPr lang="en-US"/>
          </a:p>
        </p:txBody>
      </p:sp>
    </p:spTree>
    <p:extLst>
      <p:ext uri="{BB962C8B-B14F-4D97-AF65-F5344CB8AC3E}">
        <p14:creationId xmlns:p14="http://schemas.microsoft.com/office/powerpoint/2010/main" val="8550906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Blue and White-0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620" y="0"/>
            <a:ext cx="9271820" cy="7010400"/>
          </a:xfrm>
          <a:prstGeom prst="rect">
            <a:avLst/>
          </a:prstGeom>
        </p:spPr>
      </p:pic>
      <p:pic>
        <p:nvPicPr>
          <p:cNvPr id="8" name="Picture 7" descr="HCAM Horizontal Logo w tagline[1].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300" y="304800"/>
            <a:ext cx="2425700" cy="914400"/>
          </a:xfrm>
          <a:prstGeom prst="rect">
            <a:avLst/>
          </a:prstGeom>
        </p:spPr>
      </p:pic>
      <p:sp>
        <p:nvSpPr>
          <p:cNvPr id="2" name="Title 1"/>
          <p:cNvSpPr>
            <a:spLocks noGrp="1"/>
          </p:cNvSpPr>
          <p:nvPr>
            <p:ph type="ctrTitle"/>
          </p:nvPr>
        </p:nvSpPr>
        <p:spPr>
          <a:xfrm>
            <a:off x="685800" y="2282825"/>
            <a:ext cx="7772400" cy="1470025"/>
          </a:xfrm>
        </p:spPr>
        <p:txBody>
          <a:bodyPr>
            <a:normAutofit/>
          </a:bodyPr>
          <a:lstStyle>
            <a:lvl1pPr>
              <a:defRPr lang="en-US" sz="4100" b="1" kern="1200" dirty="0">
                <a:solidFill>
                  <a:schemeClr val="bg1"/>
                </a:solidFill>
                <a:latin typeface="Arial"/>
                <a:ea typeface="+mj-ea"/>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4038600"/>
            <a:ext cx="6400800" cy="1752600"/>
          </a:xfrm>
          <a:prstGeom prst="rect">
            <a:avLst/>
          </a:prstGeom>
        </p:spPr>
        <p:txBody>
          <a:bodyPr>
            <a:normAutofit/>
          </a:bodyPr>
          <a:lstStyle>
            <a:lvl1pPr marL="0" indent="0" algn="ctr">
              <a:buNone/>
              <a:defRPr lang="en-US" sz="2300" b="1" i="1" kern="1200" dirty="0">
                <a:solidFill>
                  <a:srgbClr val="C1CD23"/>
                </a:solidFill>
                <a:latin typeface="Arial"/>
                <a:ea typeface="+mj-ea"/>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Box 8"/>
          <p:cNvSpPr txBox="1"/>
          <p:nvPr/>
        </p:nvSpPr>
        <p:spPr>
          <a:xfrm>
            <a:off x="914400" y="6400800"/>
            <a:ext cx="2971800" cy="261610"/>
          </a:xfrm>
          <a:prstGeom prst="rect">
            <a:avLst/>
          </a:prstGeom>
          <a:noFill/>
        </p:spPr>
        <p:txBody>
          <a:bodyPr wrap="square" rtlCol="0">
            <a:spAutoFit/>
          </a:bodyPr>
          <a:lstStyle/>
          <a:p>
            <a:r>
              <a:rPr lang="en-US" sz="1100" b="1" dirty="0" smtClean="0">
                <a:solidFill>
                  <a:srgbClr val="569BBE"/>
                </a:solidFill>
                <a:latin typeface="Arial"/>
                <a:cs typeface="Arial"/>
              </a:rPr>
              <a:t>Facebook: </a:t>
            </a:r>
            <a:r>
              <a:rPr lang="en-US" sz="1100" dirty="0" smtClean="0">
                <a:solidFill>
                  <a:srgbClr val="FFFFFF"/>
                </a:solidFill>
                <a:latin typeface="Arial"/>
                <a:cs typeface="Arial"/>
              </a:rPr>
              <a:t>/HealthCareAccessMaryland </a:t>
            </a:r>
            <a:endParaRPr lang="en-US" sz="1100" dirty="0">
              <a:solidFill>
                <a:srgbClr val="FFFFFF"/>
              </a:solidFill>
              <a:latin typeface="Arial"/>
              <a:cs typeface="Arial"/>
            </a:endParaRPr>
          </a:p>
        </p:txBody>
      </p:sp>
      <p:sp>
        <p:nvSpPr>
          <p:cNvPr id="10" name="TextBox 9"/>
          <p:cNvSpPr txBox="1"/>
          <p:nvPr/>
        </p:nvSpPr>
        <p:spPr>
          <a:xfrm>
            <a:off x="4419600" y="6400800"/>
            <a:ext cx="1676400" cy="2616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solidFill>
                  <a:srgbClr val="569BBE"/>
                </a:solidFill>
                <a:latin typeface="Arial"/>
                <a:cs typeface="Arial"/>
              </a:rPr>
              <a:t>Twitter: </a:t>
            </a:r>
            <a:r>
              <a:rPr lang="en-US" sz="1100" dirty="0" smtClean="0">
                <a:solidFill>
                  <a:srgbClr val="FFFFFF"/>
                </a:solidFill>
                <a:latin typeface="Arial"/>
                <a:cs typeface="Arial"/>
              </a:rPr>
              <a:t>@hcamaryland</a:t>
            </a:r>
          </a:p>
        </p:txBody>
      </p:sp>
      <p:sp>
        <p:nvSpPr>
          <p:cNvPr id="11" name="TextBox 10"/>
          <p:cNvSpPr txBox="1"/>
          <p:nvPr/>
        </p:nvSpPr>
        <p:spPr>
          <a:xfrm>
            <a:off x="6553200" y="6400800"/>
            <a:ext cx="2362200" cy="2616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solidFill>
                  <a:srgbClr val="569BBE"/>
                </a:solidFill>
                <a:latin typeface="Arial"/>
                <a:cs typeface="Arial"/>
              </a:rPr>
              <a:t>Website: </a:t>
            </a:r>
            <a:r>
              <a:rPr lang="en-US" sz="1100" dirty="0" smtClean="0">
                <a:solidFill>
                  <a:srgbClr val="FFFFFF"/>
                </a:solidFill>
                <a:latin typeface="Arial"/>
                <a:cs typeface="Arial"/>
              </a:rPr>
              <a:t>www.hcamaryland.org </a:t>
            </a:r>
          </a:p>
        </p:txBody>
      </p:sp>
      <p:pic>
        <p:nvPicPr>
          <p:cNvPr id="12" name="Picture 11" descr="facebook-01.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6335585"/>
            <a:ext cx="513479" cy="446215"/>
          </a:xfrm>
          <a:prstGeom prst="rect">
            <a:avLst/>
          </a:prstGeom>
        </p:spPr>
      </p:pic>
      <p:pic>
        <p:nvPicPr>
          <p:cNvPr id="13" name="Picture 12" descr="twitter-01.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38600" y="6324600"/>
            <a:ext cx="468302" cy="406956"/>
          </a:xfrm>
          <a:prstGeom prst="rect">
            <a:avLst/>
          </a:prstGeom>
        </p:spPr>
      </p:pic>
    </p:spTree>
    <p:extLst>
      <p:ext uri="{BB962C8B-B14F-4D97-AF65-F5344CB8AC3E}">
        <p14:creationId xmlns:p14="http://schemas.microsoft.com/office/powerpoint/2010/main" val="1782140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2" name="Group 11"/>
          <p:cNvGrpSpPr/>
          <p:nvPr/>
        </p:nvGrpSpPr>
        <p:grpSpPr>
          <a:xfrm>
            <a:off x="0" y="0"/>
            <a:ext cx="9144000" cy="6858000"/>
            <a:chOff x="0" y="0"/>
            <a:chExt cx="9144000" cy="6858000"/>
          </a:xfrm>
        </p:grpSpPr>
        <p:sp>
          <p:nvSpPr>
            <p:cNvPr id="10" name="Rectangle 9"/>
            <p:cNvSpPr/>
            <p:nvPr userDrawn="1"/>
          </p:nvSpPr>
          <p:spPr>
            <a:xfrm>
              <a:off x="5715000" y="0"/>
              <a:ext cx="3429000" cy="6858000"/>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White and Green-01.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13333" r="11667"/>
            <a:stretch/>
          </p:blipFill>
          <p:spPr>
            <a:xfrm rot="5400000">
              <a:off x="0" y="0"/>
              <a:ext cx="6858000" cy="6858000"/>
            </a:xfrm>
            <a:prstGeom prst="rect">
              <a:avLst/>
            </a:prstGeom>
          </p:spPr>
        </p:pic>
      </p:grpSp>
      <p:sp>
        <p:nvSpPr>
          <p:cNvPr id="2" name="Title 1"/>
          <p:cNvSpPr>
            <a:spLocks noGrp="1"/>
          </p:cNvSpPr>
          <p:nvPr>
            <p:ph type="title"/>
          </p:nvPr>
        </p:nvSpPr>
        <p:spPr/>
        <p:txBody>
          <a:bodyPr>
            <a:normAutofit/>
          </a:bodyPr>
          <a:lstStyle>
            <a:lvl1pPr>
              <a:defRPr sz="4000" b="1">
                <a:solidFill>
                  <a:srgbClr val="003A63"/>
                </a:solidFill>
                <a:latin typeface="Arial"/>
                <a:cs typeface="Aria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buClr>
                <a:srgbClr val="569BBE"/>
              </a:buClr>
              <a:defRPr>
                <a:solidFill>
                  <a:srgbClr val="003A63"/>
                </a:solidFill>
                <a:latin typeface="Arial"/>
                <a:cs typeface="Arial"/>
              </a:defRPr>
            </a:lvl1pPr>
            <a:lvl2pPr>
              <a:defRPr>
                <a:solidFill>
                  <a:srgbClr val="003A63"/>
                </a:solidFill>
                <a:latin typeface="Arial"/>
                <a:cs typeface="Arial"/>
              </a:defRPr>
            </a:lvl2pPr>
            <a:lvl3pPr>
              <a:buClr>
                <a:srgbClr val="6C217F"/>
              </a:buClr>
              <a:defRPr>
                <a:solidFill>
                  <a:srgbClr val="003A63"/>
                </a:solidFill>
                <a:latin typeface="Arial"/>
                <a:cs typeface="Arial"/>
              </a:defRPr>
            </a:lvl3pPr>
            <a:lvl4pPr>
              <a:defRPr>
                <a:solidFill>
                  <a:srgbClr val="003A63"/>
                </a:solidFill>
                <a:latin typeface="Arial"/>
                <a:cs typeface="Arial"/>
              </a:defRPr>
            </a:lvl4pPr>
            <a:lvl5pPr>
              <a:defRPr>
                <a:solidFill>
                  <a:srgbClr val="003A63"/>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AFC4FD-EBE7-4CB5-BC06-D9CA1397CA3A}" type="datetime1">
              <a:rPr lang="en-US" smtClean="0"/>
              <a:t>1/27/2014</a:t>
            </a:fld>
            <a:endParaRPr lang="en-US" dirty="0"/>
          </a:p>
        </p:txBody>
      </p:sp>
      <p:sp>
        <p:nvSpPr>
          <p:cNvPr id="5" name="Footer Placeholder 4"/>
          <p:cNvSpPr>
            <a:spLocks noGrp="1"/>
          </p:cNvSpPr>
          <p:nvPr>
            <p:ph type="ftr" sz="quarter" idx="11"/>
          </p:nvPr>
        </p:nvSpPr>
        <p:spPr/>
        <p:txBody>
          <a:bodyPr/>
          <a:lstStyle/>
          <a:p>
            <a:r>
              <a:rPr lang="en-US" smtClean="0"/>
              <a:t>Baltimore County</a:t>
            </a:r>
            <a:endParaRPr lang="en-US" dirty="0"/>
          </a:p>
        </p:txBody>
      </p:sp>
      <p:sp>
        <p:nvSpPr>
          <p:cNvPr id="6" name="Slide Number Placeholder 5"/>
          <p:cNvSpPr>
            <a:spLocks noGrp="1"/>
          </p:cNvSpPr>
          <p:nvPr>
            <p:ph type="sldNum" sz="quarter" idx="12"/>
          </p:nvPr>
        </p:nvSpPr>
        <p:spPr/>
        <p:txBody>
          <a:bodyPr/>
          <a:lstStyle/>
          <a:p>
            <a:fld id="{56632FE4-0C64-45C0-89FD-40503404A8BD}" type="slidenum">
              <a:rPr lang="en-US" smtClean="0"/>
              <a:t>‹#›</a:t>
            </a:fld>
            <a:endParaRPr lang="en-US" dirty="0"/>
          </a:p>
        </p:txBody>
      </p:sp>
    </p:spTree>
    <p:extLst>
      <p:ext uri="{BB962C8B-B14F-4D97-AF65-F5344CB8AC3E}">
        <p14:creationId xmlns:p14="http://schemas.microsoft.com/office/powerpoint/2010/main" val="1486185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8" descr="Green and White-01.png"/>
          <p:cNvPicPr>
            <a:picLocks noChangeAspect="1"/>
          </p:cNvPicPr>
          <p:nvPr/>
        </p:nvPicPr>
        <p:blipFill rotWithShape="1">
          <a:blip r:embed="rId2" cstate="print">
            <a:extLst>
              <a:ext uri="{28A0092B-C50C-407E-A947-70E740481C1C}">
                <a14:useLocalDpi xmlns:a14="http://schemas.microsoft.com/office/drawing/2010/main" val="0"/>
              </a:ext>
            </a:extLst>
          </a:blip>
          <a:srcRect l="3834" t="9229" r="4657" b="1"/>
          <a:stretch/>
        </p:blipFill>
        <p:spPr>
          <a:xfrm>
            <a:off x="0" y="0"/>
            <a:ext cx="9144000" cy="6858000"/>
          </a:xfrm>
          <a:prstGeom prst="rect">
            <a:avLst/>
          </a:prstGeom>
        </p:spPr>
      </p:pic>
      <p:sp>
        <p:nvSpPr>
          <p:cNvPr id="2" name="Title 1"/>
          <p:cNvSpPr>
            <a:spLocks noGrp="1"/>
          </p:cNvSpPr>
          <p:nvPr>
            <p:ph type="title"/>
          </p:nvPr>
        </p:nvSpPr>
        <p:spPr>
          <a:xfrm>
            <a:off x="457200" y="274638"/>
            <a:ext cx="8229600" cy="944562"/>
          </a:xfrm>
        </p:spPr>
        <p:txBody>
          <a:bodyPr>
            <a:normAutofit/>
          </a:bodyPr>
          <a:lstStyle>
            <a:lvl1pPr>
              <a:defRPr sz="4000" b="1" i="0">
                <a:solidFill>
                  <a:srgbClr val="003A63"/>
                </a:solidFill>
                <a:latin typeface="Arial"/>
                <a:cs typeface="Aria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2133600"/>
            <a:ext cx="8229600" cy="3992563"/>
          </a:xfrm>
          <a:prstGeom prst="rect">
            <a:avLst/>
          </a:prstGeom>
        </p:spPr>
        <p:txBody>
          <a:bodyPr/>
          <a:lstStyle>
            <a:lvl1pPr>
              <a:buClr>
                <a:srgbClr val="569BBE"/>
              </a:buClr>
              <a:defRPr>
                <a:solidFill>
                  <a:srgbClr val="003A63"/>
                </a:solidFill>
                <a:latin typeface="Arial"/>
                <a:cs typeface="Arial"/>
              </a:defRPr>
            </a:lvl1pPr>
            <a:lvl2pPr>
              <a:defRPr>
                <a:solidFill>
                  <a:srgbClr val="003A63"/>
                </a:solidFill>
                <a:latin typeface="Arial"/>
                <a:cs typeface="Arial"/>
              </a:defRPr>
            </a:lvl2pPr>
            <a:lvl3pPr marL="1143000" indent="-228600">
              <a:buClr>
                <a:srgbClr val="6C217F"/>
              </a:buClr>
              <a:buFont typeface="Arial"/>
              <a:buChar char="•"/>
              <a:defRPr>
                <a:solidFill>
                  <a:srgbClr val="003A63"/>
                </a:solidFill>
                <a:latin typeface="Arial"/>
                <a:cs typeface="Arial"/>
              </a:defRPr>
            </a:lvl3pPr>
            <a:lvl4pPr>
              <a:defRPr>
                <a:solidFill>
                  <a:srgbClr val="003A63"/>
                </a:solidFill>
                <a:latin typeface="Arial"/>
                <a:cs typeface="Arial"/>
              </a:defRPr>
            </a:lvl4pPr>
            <a:lvl5pPr>
              <a:defRPr>
                <a:solidFill>
                  <a:srgbClr val="003A63"/>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006C8D-8ED3-478F-B037-37AFD076892B}" type="datetime1">
              <a:rPr lang="en-US" smtClean="0"/>
              <a:t>1/27/2014</a:t>
            </a:fld>
            <a:endParaRPr lang="en-US" dirty="0"/>
          </a:p>
        </p:txBody>
      </p:sp>
      <p:sp>
        <p:nvSpPr>
          <p:cNvPr id="5" name="Footer Placeholder 4"/>
          <p:cNvSpPr>
            <a:spLocks noGrp="1"/>
          </p:cNvSpPr>
          <p:nvPr>
            <p:ph type="ftr" sz="quarter" idx="11"/>
          </p:nvPr>
        </p:nvSpPr>
        <p:spPr/>
        <p:txBody>
          <a:bodyPr/>
          <a:lstStyle/>
          <a:p>
            <a:r>
              <a:rPr lang="en-US" smtClean="0"/>
              <a:t>Baltimore County</a:t>
            </a:r>
            <a:endParaRPr lang="en-US" dirty="0"/>
          </a:p>
        </p:txBody>
      </p:sp>
      <p:sp>
        <p:nvSpPr>
          <p:cNvPr id="6" name="Slide Number Placeholder 5"/>
          <p:cNvSpPr>
            <a:spLocks noGrp="1"/>
          </p:cNvSpPr>
          <p:nvPr>
            <p:ph type="sldNum" sz="quarter" idx="12"/>
          </p:nvPr>
        </p:nvSpPr>
        <p:spPr/>
        <p:txBody>
          <a:bodyPr/>
          <a:lstStyle/>
          <a:p>
            <a:fld id="{56632FE4-0C64-45C0-89FD-40503404A8BD}" type="slidenum">
              <a:rPr lang="en-US" smtClean="0"/>
              <a:t>‹#›</a:t>
            </a:fld>
            <a:endParaRPr lang="en-US" dirty="0"/>
          </a:p>
        </p:txBody>
      </p:sp>
    </p:spTree>
    <p:extLst>
      <p:ext uri="{BB962C8B-B14F-4D97-AF65-F5344CB8AC3E}">
        <p14:creationId xmlns:p14="http://schemas.microsoft.com/office/powerpoint/2010/main" val="2417598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1" name="Picture 10" descr="White and Turquoise Header-01.png"/>
          <p:cNvPicPr>
            <a:picLocks noChangeAspect="1"/>
          </p:cNvPicPr>
          <p:nvPr/>
        </p:nvPicPr>
        <p:blipFill rotWithShape="1">
          <a:blip r:embed="rId2" cstate="print">
            <a:extLst>
              <a:ext uri="{28A0092B-C50C-407E-A947-70E740481C1C}">
                <a14:useLocalDpi xmlns:a14="http://schemas.microsoft.com/office/drawing/2010/main" val="0"/>
              </a:ext>
            </a:extLst>
          </a:blip>
          <a:srcRect l="819" t="1647" r="1908" b="1081"/>
          <a:stretch/>
        </p:blipFill>
        <p:spPr>
          <a:xfrm>
            <a:off x="0" y="0"/>
            <a:ext cx="9144000" cy="685800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solidFill>
                  <a:srgbClr val="003A63"/>
                </a:solidFill>
                <a:latin typeface="Arial"/>
                <a:cs typeface="Aria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normAutofit/>
          </a:bodyPr>
          <a:lstStyle>
            <a:lvl1pPr marL="0" indent="0">
              <a:buNone/>
              <a:defRPr lang="en-US" sz="2000" b="1" i="0" kern="1200" dirty="0" smtClean="0">
                <a:solidFill>
                  <a:schemeClr val="bg1"/>
                </a:solidFill>
                <a:latin typeface="Arial"/>
                <a:ea typeface="+mj-ea"/>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93B39E-4E1A-4692-B68B-2471166C0C8E}" type="datetime1">
              <a:rPr lang="en-US" smtClean="0"/>
              <a:t>1/27/2014</a:t>
            </a:fld>
            <a:endParaRPr lang="en-US" dirty="0"/>
          </a:p>
        </p:txBody>
      </p:sp>
      <p:sp>
        <p:nvSpPr>
          <p:cNvPr id="5" name="Footer Placeholder 4"/>
          <p:cNvSpPr>
            <a:spLocks noGrp="1"/>
          </p:cNvSpPr>
          <p:nvPr>
            <p:ph type="ftr" sz="quarter" idx="11"/>
          </p:nvPr>
        </p:nvSpPr>
        <p:spPr/>
        <p:txBody>
          <a:bodyPr/>
          <a:lstStyle/>
          <a:p>
            <a:r>
              <a:rPr lang="en-US" smtClean="0"/>
              <a:t>Baltimore County</a:t>
            </a:r>
            <a:endParaRPr lang="en-US" dirty="0"/>
          </a:p>
        </p:txBody>
      </p:sp>
      <p:sp>
        <p:nvSpPr>
          <p:cNvPr id="6" name="Slide Number Placeholder 5"/>
          <p:cNvSpPr>
            <a:spLocks noGrp="1"/>
          </p:cNvSpPr>
          <p:nvPr>
            <p:ph type="sldNum" sz="quarter" idx="12"/>
          </p:nvPr>
        </p:nvSpPr>
        <p:spPr/>
        <p:txBody>
          <a:bodyPr/>
          <a:lstStyle/>
          <a:p>
            <a:fld id="{56632FE4-0C64-45C0-89FD-40503404A8BD}" type="slidenum">
              <a:rPr lang="en-US" smtClean="0"/>
              <a:t>‹#›</a:t>
            </a:fld>
            <a:endParaRPr lang="en-US" dirty="0"/>
          </a:p>
        </p:txBody>
      </p:sp>
    </p:spTree>
    <p:extLst>
      <p:ext uri="{BB962C8B-B14F-4D97-AF65-F5344CB8AC3E}">
        <p14:creationId xmlns:p14="http://schemas.microsoft.com/office/powerpoint/2010/main" val="3315020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8" name="Picture 7" descr="Green and White-01.png"/>
          <p:cNvPicPr>
            <a:picLocks noChangeAspect="1"/>
          </p:cNvPicPr>
          <p:nvPr/>
        </p:nvPicPr>
        <p:blipFill rotWithShape="1">
          <a:blip r:embed="rId2" cstate="print">
            <a:extLst>
              <a:ext uri="{28A0092B-C50C-407E-A947-70E740481C1C}">
                <a14:useLocalDpi xmlns:a14="http://schemas.microsoft.com/office/drawing/2010/main" val="0"/>
              </a:ext>
            </a:extLst>
          </a:blip>
          <a:srcRect l="3834" t="9229" r="4657" b="1"/>
          <a:stretch/>
        </p:blipFill>
        <p:spPr>
          <a:xfrm>
            <a:off x="0" y="0"/>
            <a:ext cx="9144000" cy="6858000"/>
          </a:xfrm>
          <a:prstGeom prst="rect">
            <a:avLst/>
          </a:prstGeom>
        </p:spPr>
      </p:pic>
      <p:sp>
        <p:nvSpPr>
          <p:cNvPr id="2" name="Title 1"/>
          <p:cNvSpPr>
            <a:spLocks noGrp="1"/>
          </p:cNvSpPr>
          <p:nvPr>
            <p:ph type="title"/>
          </p:nvPr>
        </p:nvSpPr>
        <p:spPr>
          <a:xfrm>
            <a:off x="457200" y="274638"/>
            <a:ext cx="8229600" cy="868362"/>
          </a:xfrm>
        </p:spPr>
        <p:txBody>
          <a:bodyPr>
            <a:normAutofit/>
          </a:bodyPr>
          <a:lstStyle>
            <a:lvl1pPr>
              <a:defRPr lang="en-US" sz="4000" b="1" i="0" kern="1200" dirty="0">
                <a:solidFill>
                  <a:srgbClr val="003A63"/>
                </a:solidFill>
                <a:latin typeface="Arial"/>
                <a:ea typeface="+mj-ea"/>
                <a:cs typeface="Arial"/>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DECF475-32CD-41B0-8DF8-FC649CB8440C}" type="datetime1">
              <a:rPr lang="en-US" smtClean="0"/>
              <a:t>1/27/2014</a:t>
            </a:fld>
            <a:endParaRPr lang="en-US" dirty="0"/>
          </a:p>
        </p:txBody>
      </p:sp>
      <p:sp>
        <p:nvSpPr>
          <p:cNvPr id="6" name="Footer Placeholder 5"/>
          <p:cNvSpPr>
            <a:spLocks noGrp="1"/>
          </p:cNvSpPr>
          <p:nvPr>
            <p:ph type="ftr" sz="quarter" idx="11"/>
          </p:nvPr>
        </p:nvSpPr>
        <p:spPr/>
        <p:txBody>
          <a:bodyPr/>
          <a:lstStyle/>
          <a:p>
            <a:r>
              <a:rPr lang="en-US" smtClean="0"/>
              <a:t>Baltimore County</a:t>
            </a:r>
            <a:endParaRPr lang="en-US" dirty="0"/>
          </a:p>
        </p:txBody>
      </p:sp>
      <p:sp>
        <p:nvSpPr>
          <p:cNvPr id="7" name="Slide Number Placeholder 6"/>
          <p:cNvSpPr>
            <a:spLocks noGrp="1"/>
          </p:cNvSpPr>
          <p:nvPr>
            <p:ph type="sldNum" sz="quarter" idx="12"/>
          </p:nvPr>
        </p:nvSpPr>
        <p:spPr/>
        <p:txBody>
          <a:bodyPr/>
          <a:lstStyle/>
          <a:p>
            <a:fld id="{56632FE4-0C64-45C0-89FD-40503404A8BD}" type="slidenum">
              <a:rPr lang="en-US" smtClean="0"/>
              <a:t>‹#›</a:t>
            </a:fld>
            <a:endParaRPr lang="en-US" dirty="0"/>
          </a:p>
        </p:txBody>
      </p:sp>
      <p:sp>
        <p:nvSpPr>
          <p:cNvPr id="13" name="Content Placeholder 2"/>
          <p:cNvSpPr>
            <a:spLocks noGrp="1"/>
          </p:cNvSpPr>
          <p:nvPr>
            <p:ph sz="half" idx="1"/>
          </p:nvPr>
        </p:nvSpPr>
        <p:spPr>
          <a:xfrm>
            <a:off x="457200" y="1752600"/>
            <a:ext cx="4038600" cy="4525963"/>
          </a:xfrm>
        </p:spPr>
        <p:txBody>
          <a:bodyPr/>
          <a:lstStyle>
            <a:lvl1pPr>
              <a:buClr>
                <a:srgbClr val="569BBE"/>
              </a:buClr>
              <a:defRPr sz="2800">
                <a:solidFill>
                  <a:srgbClr val="003A63"/>
                </a:solidFill>
                <a:latin typeface="Arial"/>
                <a:cs typeface="Arial"/>
              </a:defRPr>
            </a:lvl1pPr>
            <a:lvl2pPr>
              <a:defRPr sz="2400">
                <a:solidFill>
                  <a:srgbClr val="003A63"/>
                </a:solidFill>
                <a:latin typeface="Arial"/>
                <a:cs typeface="Arial"/>
              </a:defRPr>
            </a:lvl2pPr>
            <a:lvl3pPr marL="1143000" indent="-228600">
              <a:buClr>
                <a:srgbClr val="6C217F"/>
              </a:buClr>
              <a:buFont typeface="Arial"/>
              <a:buChar char="•"/>
              <a:defRPr sz="2000">
                <a:solidFill>
                  <a:srgbClr val="003A63"/>
                </a:solidFill>
                <a:latin typeface="Arial"/>
                <a:cs typeface="Arial"/>
              </a:defRPr>
            </a:lvl3pPr>
            <a:lvl4pPr>
              <a:defRPr sz="1800">
                <a:solidFill>
                  <a:srgbClr val="003A63"/>
                </a:solidFill>
                <a:latin typeface="Arial"/>
                <a:cs typeface="Arial"/>
              </a:defRPr>
            </a:lvl4pPr>
            <a:lvl5pPr>
              <a:defRPr sz="1800">
                <a:solidFill>
                  <a:srgbClr val="003A63"/>
                </a:solidFill>
                <a:latin typeface="Arial"/>
                <a:cs typeface="Aria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3"/>
          <p:cNvSpPr>
            <a:spLocks noGrp="1"/>
          </p:cNvSpPr>
          <p:nvPr>
            <p:ph sz="half" idx="2"/>
          </p:nvPr>
        </p:nvSpPr>
        <p:spPr>
          <a:xfrm>
            <a:off x="4648200" y="1752600"/>
            <a:ext cx="4038600" cy="4525963"/>
          </a:xfrm>
        </p:spPr>
        <p:txBody>
          <a:bodyPr/>
          <a:lstStyle>
            <a:lvl1pPr>
              <a:buClr>
                <a:srgbClr val="569BBE"/>
              </a:buClr>
              <a:defRPr sz="2800">
                <a:solidFill>
                  <a:srgbClr val="003A63"/>
                </a:solidFill>
                <a:latin typeface="Arial"/>
                <a:cs typeface="Arial"/>
              </a:defRPr>
            </a:lvl1pPr>
            <a:lvl2pPr>
              <a:defRPr sz="2400">
                <a:solidFill>
                  <a:srgbClr val="003A63"/>
                </a:solidFill>
                <a:latin typeface="Arial"/>
                <a:cs typeface="Arial"/>
              </a:defRPr>
            </a:lvl2pPr>
            <a:lvl3pPr>
              <a:buClr>
                <a:srgbClr val="6C217F"/>
              </a:buClr>
              <a:defRPr sz="2000">
                <a:solidFill>
                  <a:srgbClr val="003A63"/>
                </a:solidFill>
                <a:latin typeface="Arial"/>
                <a:cs typeface="Arial"/>
              </a:defRPr>
            </a:lvl3pPr>
            <a:lvl4pPr>
              <a:defRPr sz="1800">
                <a:solidFill>
                  <a:srgbClr val="003A63"/>
                </a:solidFill>
                <a:latin typeface="Arial"/>
                <a:cs typeface="Arial"/>
              </a:defRPr>
            </a:lvl4pPr>
            <a:lvl5pPr>
              <a:defRPr sz="1800">
                <a:solidFill>
                  <a:srgbClr val="003A63"/>
                </a:solidFill>
                <a:latin typeface="Arial"/>
                <a:cs typeface="Aria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73676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4" name="Picture 13" descr="Green and White-01.png"/>
          <p:cNvPicPr>
            <a:picLocks noChangeAspect="1"/>
          </p:cNvPicPr>
          <p:nvPr/>
        </p:nvPicPr>
        <p:blipFill rotWithShape="1">
          <a:blip r:embed="rId2" cstate="print">
            <a:extLst>
              <a:ext uri="{28A0092B-C50C-407E-A947-70E740481C1C}">
                <a14:useLocalDpi xmlns:a14="http://schemas.microsoft.com/office/drawing/2010/main" val="0"/>
              </a:ext>
            </a:extLst>
          </a:blip>
          <a:srcRect l="3834" t="9229" r="4657" b="1"/>
          <a:stretch/>
        </p:blipFill>
        <p:spPr>
          <a:xfrm>
            <a:off x="0" y="0"/>
            <a:ext cx="9144000" cy="6858000"/>
          </a:xfrm>
          <a:prstGeom prst="rect">
            <a:avLst/>
          </a:prstGeom>
        </p:spPr>
      </p:pic>
      <p:sp>
        <p:nvSpPr>
          <p:cNvPr id="3" name="Text Placeholder 2"/>
          <p:cNvSpPr>
            <a:spLocks noGrp="1"/>
          </p:cNvSpPr>
          <p:nvPr>
            <p:ph type="body" idx="1"/>
          </p:nvPr>
        </p:nvSpPr>
        <p:spPr>
          <a:xfrm>
            <a:off x="457200" y="1763713"/>
            <a:ext cx="4040188" cy="639762"/>
          </a:xfrm>
          <a:prstGeom prst="rect">
            <a:avLst/>
          </a:prstGeom>
        </p:spPr>
        <p:txBody>
          <a:bodyPr anchor="b"/>
          <a:lstStyle>
            <a:lvl1pPr marL="0" indent="0">
              <a:buNone/>
              <a:defRPr sz="2400" b="1">
                <a:solidFill>
                  <a:srgbClr val="6C21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763713"/>
            <a:ext cx="4041775" cy="639762"/>
          </a:xfrm>
          <a:prstGeom prst="rect">
            <a:avLst/>
          </a:prstGeom>
        </p:spPr>
        <p:txBody>
          <a:bodyPr anchor="b"/>
          <a:lstStyle>
            <a:lvl1pPr marL="0" indent="0">
              <a:buNone/>
              <a:defRPr sz="2400" b="1">
                <a:solidFill>
                  <a:srgbClr val="6C21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1DDD081-D3B5-4BA3-B263-EF991717E8AA}" type="datetime1">
              <a:rPr lang="en-US" smtClean="0"/>
              <a:t>1/27/2014</a:t>
            </a:fld>
            <a:endParaRPr lang="en-US" dirty="0"/>
          </a:p>
        </p:txBody>
      </p:sp>
      <p:sp>
        <p:nvSpPr>
          <p:cNvPr id="8" name="Footer Placeholder 7"/>
          <p:cNvSpPr>
            <a:spLocks noGrp="1"/>
          </p:cNvSpPr>
          <p:nvPr>
            <p:ph type="ftr" sz="quarter" idx="11"/>
          </p:nvPr>
        </p:nvSpPr>
        <p:spPr/>
        <p:txBody>
          <a:bodyPr/>
          <a:lstStyle/>
          <a:p>
            <a:r>
              <a:rPr lang="en-US" smtClean="0"/>
              <a:t>Baltimore County</a:t>
            </a:r>
            <a:endParaRPr lang="en-US" dirty="0"/>
          </a:p>
        </p:txBody>
      </p:sp>
      <p:sp>
        <p:nvSpPr>
          <p:cNvPr id="9" name="Slide Number Placeholder 8"/>
          <p:cNvSpPr>
            <a:spLocks noGrp="1"/>
          </p:cNvSpPr>
          <p:nvPr>
            <p:ph type="sldNum" sz="quarter" idx="12"/>
          </p:nvPr>
        </p:nvSpPr>
        <p:spPr/>
        <p:txBody>
          <a:bodyPr/>
          <a:lstStyle/>
          <a:p>
            <a:fld id="{56632FE4-0C64-45C0-89FD-40503404A8BD}" type="slidenum">
              <a:rPr lang="en-US" smtClean="0"/>
              <a:t>‹#›</a:t>
            </a:fld>
            <a:endParaRPr lang="en-US" dirty="0"/>
          </a:p>
        </p:txBody>
      </p:sp>
      <p:sp>
        <p:nvSpPr>
          <p:cNvPr id="19" name="Title 1"/>
          <p:cNvSpPr>
            <a:spLocks noGrp="1"/>
          </p:cNvSpPr>
          <p:nvPr>
            <p:ph type="title"/>
          </p:nvPr>
        </p:nvSpPr>
        <p:spPr>
          <a:xfrm>
            <a:off x="457200" y="274638"/>
            <a:ext cx="8229600" cy="944562"/>
          </a:xfrm>
        </p:spPr>
        <p:txBody>
          <a:bodyPr>
            <a:normAutofit/>
          </a:bodyPr>
          <a:lstStyle>
            <a:lvl1pPr>
              <a:defRPr sz="4000" b="1">
                <a:solidFill>
                  <a:srgbClr val="003A63"/>
                </a:solidFill>
                <a:latin typeface="Arial"/>
                <a:cs typeface="Arial"/>
              </a:defRPr>
            </a:lvl1pPr>
          </a:lstStyle>
          <a:p>
            <a:r>
              <a:rPr lang="en-US" smtClean="0"/>
              <a:t>Click to edit Master title style</a:t>
            </a:r>
            <a:endParaRPr lang="en-US" dirty="0"/>
          </a:p>
        </p:txBody>
      </p:sp>
      <p:sp>
        <p:nvSpPr>
          <p:cNvPr id="20" name="Content Placeholder 3"/>
          <p:cNvSpPr>
            <a:spLocks noGrp="1"/>
          </p:cNvSpPr>
          <p:nvPr>
            <p:ph sz="half" idx="2"/>
          </p:nvPr>
        </p:nvSpPr>
        <p:spPr>
          <a:xfrm>
            <a:off x="457200" y="2408237"/>
            <a:ext cx="4040188" cy="3687763"/>
          </a:xfrm>
        </p:spPr>
        <p:txBody>
          <a:bodyPr/>
          <a:lstStyle>
            <a:lvl1pPr>
              <a:buClr>
                <a:srgbClr val="569BBE"/>
              </a:buClr>
              <a:defRPr sz="2400">
                <a:solidFill>
                  <a:srgbClr val="003A63"/>
                </a:solidFill>
                <a:latin typeface="Arial"/>
                <a:cs typeface="Arial"/>
              </a:defRPr>
            </a:lvl1pPr>
            <a:lvl2pPr>
              <a:defRPr sz="2000">
                <a:solidFill>
                  <a:srgbClr val="003A63"/>
                </a:solidFill>
                <a:latin typeface="Arial"/>
                <a:cs typeface="Arial"/>
              </a:defRPr>
            </a:lvl2pPr>
            <a:lvl3pPr>
              <a:buClr>
                <a:srgbClr val="6C217F"/>
              </a:buClr>
              <a:defRPr sz="1800">
                <a:solidFill>
                  <a:srgbClr val="003A63"/>
                </a:solidFill>
                <a:latin typeface="Arial"/>
                <a:cs typeface="Arial"/>
              </a:defRPr>
            </a:lvl3pPr>
            <a:lvl4pPr>
              <a:defRPr sz="1600">
                <a:solidFill>
                  <a:srgbClr val="003A63"/>
                </a:solidFill>
                <a:latin typeface="Arial"/>
                <a:cs typeface="Arial"/>
              </a:defRPr>
            </a:lvl4pPr>
            <a:lvl5pPr>
              <a:defRPr sz="1600">
                <a:solidFill>
                  <a:srgbClr val="003A63"/>
                </a:solidFill>
                <a:latin typeface="Arial"/>
                <a:cs typeface="Aria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Content Placeholder 5"/>
          <p:cNvSpPr>
            <a:spLocks noGrp="1"/>
          </p:cNvSpPr>
          <p:nvPr>
            <p:ph sz="quarter" idx="4"/>
          </p:nvPr>
        </p:nvSpPr>
        <p:spPr>
          <a:xfrm>
            <a:off x="4648199" y="2408237"/>
            <a:ext cx="4038601" cy="3687763"/>
          </a:xfrm>
        </p:spPr>
        <p:txBody>
          <a:bodyPr/>
          <a:lstStyle>
            <a:lvl1pPr>
              <a:buClr>
                <a:srgbClr val="569BBE"/>
              </a:buClr>
              <a:defRPr sz="2400">
                <a:solidFill>
                  <a:srgbClr val="003A63"/>
                </a:solidFill>
                <a:latin typeface="Arial"/>
                <a:cs typeface="Arial"/>
              </a:defRPr>
            </a:lvl1pPr>
            <a:lvl2pPr>
              <a:defRPr sz="2000">
                <a:solidFill>
                  <a:srgbClr val="003A63"/>
                </a:solidFill>
                <a:latin typeface="Arial"/>
                <a:cs typeface="Arial"/>
              </a:defRPr>
            </a:lvl2pPr>
            <a:lvl3pPr>
              <a:buClr>
                <a:srgbClr val="6C217F"/>
              </a:buClr>
              <a:defRPr sz="1800">
                <a:solidFill>
                  <a:srgbClr val="003A63"/>
                </a:solidFill>
                <a:latin typeface="Arial"/>
                <a:cs typeface="Arial"/>
              </a:defRPr>
            </a:lvl3pPr>
            <a:lvl4pPr>
              <a:defRPr sz="1600">
                <a:solidFill>
                  <a:srgbClr val="003A63"/>
                </a:solidFill>
                <a:latin typeface="Arial"/>
                <a:cs typeface="Arial"/>
              </a:defRPr>
            </a:lvl4pPr>
            <a:lvl5pPr>
              <a:defRPr sz="1600">
                <a:solidFill>
                  <a:srgbClr val="003A63"/>
                </a:solidFill>
                <a:latin typeface="Arial"/>
                <a:cs typeface="Aria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3101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1" name="Picture 10" descr="White and Turquoise Header-01.png"/>
          <p:cNvPicPr>
            <a:picLocks noChangeAspect="1"/>
          </p:cNvPicPr>
          <p:nvPr/>
        </p:nvPicPr>
        <p:blipFill rotWithShape="1">
          <a:blip r:embed="rId2" cstate="print">
            <a:extLst>
              <a:ext uri="{28A0092B-C50C-407E-A947-70E740481C1C}">
                <a14:useLocalDpi xmlns:a14="http://schemas.microsoft.com/office/drawing/2010/main" val="0"/>
              </a:ext>
            </a:extLst>
          </a:blip>
          <a:srcRect l="944" r="1" b="1099"/>
          <a:stretch/>
        </p:blipFill>
        <p:spPr>
          <a:xfrm rot="10800000">
            <a:off x="-1" y="0"/>
            <a:ext cx="9158298" cy="6858000"/>
          </a:xfrm>
          <a:prstGeom prst="rect">
            <a:avLst/>
          </a:prstGeom>
        </p:spPr>
      </p:pic>
      <p:sp>
        <p:nvSpPr>
          <p:cNvPr id="2" name="Title 1"/>
          <p:cNvSpPr>
            <a:spLocks noGrp="1"/>
          </p:cNvSpPr>
          <p:nvPr>
            <p:ph type="title"/>
          </p:nvPr>
        </p:nvSpPr>
        <p:spPr/>
        <p:txBody>
          <a:bodyPr>
            <a:normAutofit/>
          </a:bodyPr>
          <a:lstStyle>
            <a:lvl1pPr>
              <a:defRPr lang="en-US" sz="4100" b="1" kern="1200" dirty="0">
                <a:solidFill>
                  <a:srgbClr val="003A63"/>
                </a:solidFill>
                <a:latin typeface="Arial"/>
                <a:ea typeface="+mj-ea"/>
                <a:cs typeface="Aria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7C198C-B20A-4820-B365-574B5A340075}" type="datetime1">
              <a:rPr lang="en-US" smtClean="0"/>
              <a:t>1/27/2014</a:t>
            </a:fld>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
        <p:nvSpPr>
          <p:cNvPr id="5" name="Slide Number Placeholder 4"/>
          <p:cNvSpPr>
            <a:spLocks noGrp="1"/>
          </p:cNvSpPr>
          <p:nvPr>
            <p:ph type="sldNum" sz="quarter" idx="12"/>
          </p:nvPr>
        </p:nvSpPr>
        <p:spPr/>
        <p:txBody>
          <a:bodyPr/>
          <a:lstStyle/>
          <a:p>
            <a:fld id="{56632FE4-0C64-45C0-89FD-40503404A8BD}" type="slidenum">
              <a:rPr lang="en-US" smtClean="0"/>
              <a:t>‹#›</a:t>
            </a:fld>
            <a:endParaRPr lang="en-US" dirty="0"/>
          </a:p>
        </p:txBody>
      </p:sp>
    </p:spTree>
    <p:extLst>
      <p:ext uri="{BB962C8B-B14F-4D97-AF65-F5344CB8AC3E}">
        <p14:creationId xmlns:p14="http://schemas.microsoft.com/office/powerpoint/2010/main" val="935861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2FF1D-E353-4EE3-AE1C-E45AACD6F884}" type="datetime1">
              <a:rPr lang="en-US" smtClean="0"/>
              <a:t>1/27/2014</a:t>
            </a:fld>
            <a:endParaRPr lang="en-US" dirty="0"/>
          </a:p>
        </p:txBody>
      </p:sp>
      <p:sp>
        <p:nvSpPr>
          <p:cNvPr id="3" name="Footer Placeholder 2"/>
          <p:cNvSpPr>
            <a:spLocks noGrp="1"/>
          </p:cNvSpPr>
          <p:nvPr>
            <p:ph type="ftr" sz="quarter" idx="11"/>
          </p:nvPr>
        </p:nvSpPr>
        <p:spPr/>
        <p:txBody>
          <a:bodyPr/>
          <a:lstStyle/>
          <a:p>
            <a:r>
              <a:rPr lang="en-US" smtClean="0"/>
              <a:t>Baltimore County</a:t>
            </a:r>
            <a:endParaRPr lang="en-US" dirty="0"/>
          </a:p>
        </p:txBody>
      </p:sp>
      <p:sp>
        <p:nvSpPr>
          <p:cNvPr id="4" name="Slide Number Placeholder 3"/>
          <p:cNvSpPr>
            <a:spLocks noGrp="1"/>
          </p:cNvSpPr>
          <p:nvPr>
            <p:ph type="sldNum" sz="quarter" idx="12"/>
          </p:nvPr>
        </p:nvSpPr>
        <p:spPr/>
        <p:txBody>
          <a:bodyPr/>
          <a:lstStyle/>
          <a:p>
            <a:fld id="{56632FE4-0C64-45C0-89FD-40503404A8BD}" type="slidenum">
              <a:rPr lang="en-US" smtClean="0"/>
              <a:t>‹#›</a:t>
            </a:fld>
            <a:endParaRPr lang="en-US" dirty="0"/>
          </a:p>
        </p:txBody>
      </p:sp>
    </p:spTree>
    <p:extLst>
      <p:ext uri="{BB962C8B-B14F-4D97-AF65-F5344CB8AC3E}">
        <p14:creationId xmlns:p14="http://schemas.microsoft.com/office/powerpoint/2010/main" val="142577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8" name="Picture 7" descr="White and Green-0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273050"/>
            <a:ext cx="3008313" cy="1162050"/>
          </a:xfrm>
        </p:spPr>
        <p:txBody>
          <a:bodyPr anchor="b"/>
          <a:lstStyle>
            <a:lvl1pPr algn="l">
              <a:defRPr sz="2000" b="1">
                <a:solidFill>
                  <a:srgbClr val="569BBE"/>
                </a:solidFill>
                <a:latin typeface="Arial"/>
                <a:cs typeface="Aria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solidFill>
                  <a:srgbClr val="003A63"/>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F6F0F4-8F01-427D-9A02-654E499DEF75}" type="datetime1">
              <a:rPr lang="en-US" smtClean="0"/>
              <a:t>1/27/2014</a:t>
            </a:fld>
            <a:endParaRPr lang="en-US" dirty="0"/>
          </a:p>
        </p:txBody>
      </p:sp>
      <p:sp>
        <p:nvSpPr>
          <p:cNvPr id="6" name="Footer Placeholder 5"/>
          <p:cNvSpPr>
            <a:spLocks noGrp="1"/>
          </p:cNvSpPr>
          <p:nvPr>
            <p:ph type="ftr" sz="quarter" idx="11"/>
          </p:nvPr>
        </p:nvSpPr>
        <p:spPr/>
        <p:txBody>
          <a:bodyPr/>
          <a:lstStyle/>
          <a:p>
            <a:r>
              <a:rPr lang="en-US" smtClean="0"/>
              <a:t>Baltimore County</a:t>
            </a:r>
            <a:endParaRPr lang="en-US" dirty="0"/>
          </a:p>
        </p:txBody>
      </p:sp>
      <p:sp>
        <p:nvSpPr>
          <p:cNvPr id="7" name="Slide Number Placeholder 6"/>
          <p:cNvSpPr>
            <a:spLocks noGrp="1"/>
          </p:cNvSpPr>
          <p:nvPr>
            <p:ph type="sldNum" sz="quarter" idx="12"/>
          </p:nvPr>
        </p:nvSpPr>
        <p:spPr/>
        <p:txBody>
          <a:bodyPr/>
          <a:lstStyle/>
          <a:p>
            <a:fld id="{56632FE4-0C64-45C0-89FD-40503404A8BD}" type="slidenum">
              <a:rPr lang="en-US" smtClean="0"/>
              <a:t>‹#›</a:t>
            </a:fld>
            <a:endParaRPr lang="en-US" dirty="0"/>
          </a:p>
        </p:txBody>
      </p:sp>
      <p:sp>
        <p:nvSpPr>
          <p:cNvPr id="13" name="Content Placeholder 2"/>
          <p:cNvSpPr>
            <a:spLocks noGrp="1"/>
          </p:cNvSpPr>
          <p:nvPr>
            <p:ph idx="1"/>
          </p:nvPr>
        </p:nvSpPr>
        <p:spPr>
          <a:xfrm>
            <a:off x="3575050" y="273050"/>
            <a:ext cx="5111750" cy="5853113"/>
          </a:xfrm>
        </p:spPr>
        <p:txBody>
          <a:bodyPr/>
          <a:lstStyle>
            <a:lvl1pPr>
              <a:buClr>
                <a:srgbClr val="569BBE"/>
              </a:buClr>
              <a:defRPr sz="3200">
                <a:solidFill>
                  <a:srgbClr val="003A63"/>
                </a:solidFill>
                <a:latin typeface="Arial"/>
                <a:cs typeface="Arial"/>
              </a:defRPr>
            </a:lvl1pPr>
            <a:lvl2pPr>
              <a:defRPr sz="2800">
                <a:solidFill>
                  <a:srgbClr val="003A63"/>
                </a:solidFill>
                <a:latin typeface="Arial"/>
                <a:cs typeface="Arial"/>
              </a:defRPr>
            </a:lvl2pPr>
            <a:lvl3pPr>
              <a:buClr>
                <a:srgbClr val="6C217F"/>
              </a:buClr>
              <a:defRPr sz="2400">
                <a:solidFill>
                  <a:srgbClr val="003A63"/>
                </a:solidFill>
                <a:latin typeface="Arial"/>
                <a:cs typeface="Arial"/>
              </a:defRPr>
            </a:lvl3pPr>
            <a:lvl4pPr>
              <a:defRPr sz="2000">
                <a:solidFill>
                  <a:srgbClr val="003A63"/>
                </a:solidFill>
                <a:latin typeface="Arial"/>
                <a:cs typeface="Arial"/>
              </a:defRPr>
            </a:lvl4pPr>
            <a:lvl5pPr>
              <a:defRPr sz="2000">
                <a:solidFill>
                  <a:srgbClr val="003A63"/>
                </a:solidFill>
                <a:latin typeface="Arial"/>
                <a:cs typeface="Aria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29417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White and Turquoise-0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solidFill>
                  <a:srgbClr val="6C217F"/>
                </a:solidFill>
                <a:latin typeface="Arial"/>
                <a:cs typeface="Aria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solidFill>
                  <a:srgbClr val="003A63"/>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DC112D-FB13-4608-9C28-E85D8BDFC516}" type="datetime1">
              <a:rPr lang="en-US" smtClean="0"/>
              <a:t>1/27/2014</a:t>
            </a:fld>
            <a:endParaRPr lang="en-US" dirty="0"/>
          </a:p>
        </p:txBody>
      </p:sp>
      <p:sp>
        <p:nvSpPr>
          <p:cNvPr id="6" name="Footer Placeholder 5"/>
          <p:cNvSpPr>
            <a:spLocks noGrp="1"/>
          </p:cNvSpPr>
          <p:nvPr>
            <p:ph type="ftr" sz="quarter" idx="11"/>
          </p:nvPr>
        </p:nvSpPr>
        <p:spPr/>
        <p:txBody>
          <a:bodyPr/>
          <a:lstStyle/>
          <a:p>
            <a:r>
              <a:rPr lang="en-US" smtClean="0"/>
              <a:t>Baltimore County</a:t>
            </a:r>
            <a:endParaRPr lang="en-US" dirty="0"/>
          </a:p>
        </p:txBody>
      </p:sp>
      <p:sp>
        <p:nvSpPr>
          <p:cNvPr id="7" name="Slide Number Placeholder 6"/>
          <p:cNvSpPr>
            <a:spLocks noGrp="1"/>
          </p:cNvSpPr>
          <p:nvPr>
            <p:ph type="sldNum" sz="quarter" idx="12"/>
          </p:nvPr>
        </p:nvSpPr>
        <p:spPr/>
        <p:txBody>
          <a:bodyPr/>
          <a:lstStyle/>
          <a:p>
            <a:fld id="{56632FE4-0C64-45C0-89FD-40503404A8BD}" type="slidenum">
              <a:rPr lang="en-US" smtClean="0"/>
              <a:t>‹#›</a:t>
            </a:fld>
            <a:endParaRPr lang="en-US" dirty="0"/>
          </a:p>
        </p:txBody>
      </p:sp>
    </p:spTree>
    <p:extLst>
      <p:ext uri="{BB962C8B-B14F-4D97-AF65-F5344CB8AC3E}">
        <p14:creationId xmlns:p14="http://schemas.microsoft.com/office/powerpoint/2010/main" val="3775714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89ABA-0F2B-4E7A-994C-69EE0140F133}" type="datetime1">
              <a:rPr lang="en-US" smtClean="0"/>
              <a:t>1/27/2014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Baltimore County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32FE4-0C64-45C0-89FD-40503404A8BD}" type="slidenum">
              <a:rPr lang="en-US" smtClean="0"/>
              <a:t>‹#›</a:t>
            </a:fld>
            <a:endParaRPr lang="en-US" dirty="0"/>
          </a:p>
        </p:txBody>
      </p:sp>
      <p:sp>
        <p:nvSpPr>
          <p:cNvPr id="9"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22089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ts val="0"/>
        </a:spcBef>
        <a:spcAft>
          <a:spcPts val="1200"/>
        </a:spcAft>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0"/>
        </a:spcBef>
        <a:spcAft>
          <a:spcPts val="1200"/>
        </a:spcAft>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0"/>
        </a:spcBef>
        <a:spcAft>
          <a:spcPts val="1200"/>
        </a:spcAft>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0"/>
        </a:spcBef>
        <a:spcAft>
          <a:spcPts val="1200"/>
        </a:spcAft>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0"/>
        </a:spcBef>
        <a:spcAft>
          <a:spcPts val="120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www.marylandhealthconnection.gov/"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http://www.healthcareaccessmaryland.org/" TargetMode="External"/><Relationship Id="rId2" Type="http://schemas.openxmlformats.org/officeDocument/2006/relationships/hyperlink" Target="mailto:smackertich@hcamaryland.org" TargetMode="External"/><Relationship Id="rId1" Type="http://schemas.openxmlformats.org/officeDocument/2006/relationships/slideLayout" Target="../slideLayouts/slideLayout9.xml"/><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HealthCare Access Maryland</a:t>
            </a:r>
            <a:endParaRPr lang="en-US" dirty="0"/>
          </a:p>
        </p:txBody>
      </p:sp>
      <p:sp>
        <p:nvSpPr>
          <p:cNvPr id="3" name="Subtitle 2"/>
          <p:cNvSpPr>
            <a:spLocks noGrp="1"/>
          </p:cNvSpPr>
          <p:nvPr>
            <p:ph type="subTitle" idx="1"/>
          </p:nvPr>
        </p:nvSpPr>
        <p:spPr>
          <a:xfrm>
            <a:off x="1371600" y="3752850"/>
            <a:ext cx="6400800" cy="2038350"/>
          </a:xfrm>
        </p:spPr>
        <p:txBody>
          <a:bodyPr>
            <a:normAutofit fontScale="47500" lnSpcReduction="20000"/>
          </a:bodyPr>
          <a:lstStyle/>
          <a:p>
            <a:r>
              <a:rPr lang="en-US" sz="5900" dirty="0" smtClean="0"/>
              <a:t>Central Region Connector</a:t>
            </a:r>
          </a:p>
          <a:p>
            <a:endParaRPr lang="en-US" sz="5100" dirty="0" smtClean="0"/>
          </a:p>
          <a:p>
            <a:r>
              <a:rPr lang="en-US" sz="5100" dirty="0" smtClean="0"/>
              <a:t>Aileen Zimmerman</a:t>
            </a:r>
          </a:p>
          <a:p>
            <a:r>
              <a:rPr lang="en-US" sz="5100" dirty="0" smtClean="0"/>
              <a:t>Certified Navigator – Baltimore County</a:t>
            </a:r>
          </a:p>
          <a:p>
            <a:endParaRPr lang="en-US" sz="3600" dirty="0"/>
          </a:p>
        </p:txBody>
      </p:sp>
    </p:spTree>
    <p:extLst>
      <p:ext uri="{BB962C8B-B14F-4D97-AF65-F5344CB8AC3E}">
        <p14:creationId xmlns:p14="http://schemas.microsoft.com/office/powerpoint/2010/main" val="1530292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Individual Mandate</a:t>
            </a:r>
            <a:endParaRPr lang="en-US" dirty="0"/>
          </a:p>
        </p:txBody>
      </p:sp>
      <p:sp>
        <p:nvSpPr>
          <p:cNvPr id="7" name="Content Placeholder 6"/>
          <p:cNvSpPr>
            <a:spLocks noGrp="1"/>
          </p:cNvSpPr>
          <p:nvPr>
            <p:ph idx="1"/>
          </p:nvPr>
        </p:nvSpPr>
        <p:spPr/>
        <p:txBody>
          <a:bodyPr>
            <a:normAutofit fontScale="77500" lnSpcReduction="20000"/>
          </a:bodyPr>
          <a:lstStyle/>
          <a:p>
            <a:r>
              <a:rPr lang="en-US" dirty="0" smtClean="0"/>
              <a:t>Individuals must obtain health coverage or pay a penalty</a:t>
            </a:r>
          </a:p>
          <a:p>
            <a:pPr lvl="1"/>
            <a:r>
              <a:rPr lang="en-US" dirty="0" smtClean="0"/>
              <a:t>2014: $95 or 1% of income</a:t>
            </a:r>
          </a:p>
          <a:p>
            <a:pPr lvl="1"/>
            <a:r>
              <a:rPr lang="en-US" dirty="0" smtClean="0"/>
              <a:t>2015: $325 or 2% of income</a:t>
            </a:r>
          </a:p>
          <a:p>
            <a:pPr lvl="1"/>
            <a:r>
              <a:rPr lang="en-US" dirty="0" smtClean="0"/>
              <a:t>2016: $695 or 2.5% of income </a:t>
            </a:r>
          </a:p>
          <a:p>
            <a:r>
              <a:rPr lang="en-US" dirty="0" smtClean="0"/>
              <a:t>Exceptions: </a:t>
            </a:r>
          </a:p>
          <a:p>
            <a:pPr lvl="1"/>
            <a:r>
              <a:rPr lang="en-US" dirty="0">
                <a:ea typeface="ＭＳ Ｐゴシック" pitchFamily="34" charset="-128"/>
              </a:rPr>
              <a:t>Financial hardship, religious objections, incarcerated individuals, undocumented immigrants, those for whom the lowest cost plan is 8 percent of annual income, and those whose income is below the tax filing </a:t>
            </a:r>
            <a:r>
              <a:rPr lang="en-US" dirty="0" smtClean="0">
                <a:ea typeface="ＭＳ Ｐゴシック" pitchFamily="34" charset="-128"/>
              </a:rPr>
              <a:t>threshold</a:t>
            </a:r>
            <a:endParaRPr lang="en-US" dirty="0">
              <a:ea typeface="ＭＳ Ｐゴシック" pitchFamily="34" charset="-128"/>
            </a:endParaRPr>
          </a:p>
        </p:txBody>
      </p:sp>
      <p:sp>
        <p:nvSpPr>
          <p:cNvPr id="3" name="Footer Placeholder 2"/>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880652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Maryland Health Connection </a:t>
            </a:r>
            <a:endParaRPr lang="en-US" dirty="0"/>
          </a:p>
        </p:txBody>
      </p:sp>
      <p:sp>
        <p:nvSpPr>
          <p:cNvPr id="7" name="Content Placeholder 6"/>
          <p:cNvSpPr>
            <a:spLocks noGrp="1"/>
          </p:cNvSpPr>
          <p:nvPr>
            <p:ph idx="1"/>
          </p:nvPr>
        </p:nvSpPr>
        <p:spPr/>
        <p:txBody>
          <a:bodyPr>
            <a:normAutofit fontScale="92500" lnSpcReduction="10000"/>
          </a:bodyPr>
          <a:lstStyle/>
          <a:p>
            <a:r>
              <a:rPr lang="en-US" dirty="0" smtClean="0"/>
              <a:t>The Health Exchange for the state of Maryland authorized in supplying individuals with health insurance approved by the Affordable Care Act </a:t>
            </a:r>
          </a:p>
          <a:p>
            <a:r>
              <a:rPr lang="en-US" dirty="0" smtClean="0"/>
              <a:t>States</a:t>
            </a:r>
            <a:r>
              <a:rPr lang="en-US" dirty="0" smtClean="0">
                <a:latin typeface="Georgia" charset="0"/>
                <a:cs typeface="Arial" charset="0"/>
              </a:rPr>
              <a:t> </a:t>
            </a:r>
            <a:r>
              <a:rPr lang="en-US" dirty="0"/>
              <a:t>had a choice to establish a state-based exchange, </a:t>
            </a:r>
            <a:r>
              <a:rPr lang="en-US" dirty="0" smtClean="0"/>
              <a:t>or join the </a:t>
            </a:r>
            <a:r>
              <a:rPr lang="en-US" dirty="0"/>
              <a:t>federally-facilitated exchange; Maryland opted to establish a state-based health insurance exchange – </a:t>
            </a:r>
            <a:r>
              <a:rPr lang="en-US" b="1" dirty="0"/>
              <a:t>Maryland Heath </a:t>
            </a:r>
            <a:r>
              <a:rPr lang="en-US" b="1" dirty="0" smtClean="0"/>
              <a:t>Connection</a:t>
            </a:r>
            <a:endParaRPr lang="en-US" dirty="0" smtClean="0"/>
          </a:p>
        </p:txBody>
      </p:sp>
      <p:sp>
        <p:nvSpPr>
          <p:cNvPr id="3" name="Footer Placeholder 2"/>
          <p:cNvSpPr>
            <a:spLocks noGrp="1"/>
          </p:cNvSpPr>
          <p:nvPr>
            <p:ph type="ftr" sz="quarter" idx="11"/>
          </p:nvPr>
        </p:nvSpPr>
        <p:spPr/>
        <p:txBody>
          <a:bodyPr/>
          <a:lstStyle/>
          <a:p>
            <a:r>
              <a:rPr lang="en-US" smtClean="0"/>
              <a:t>Baltimore County</a:t>
            </a:r>
            <a:endParaRPr lang="en-US" dirty="0"/>
          </a:p>
        </p:txBody>
      </p:sp>
      <p:pic>
        <p:nvPicPr>
          <p:cNvPr id="8" name="Picture 7" descr="K:\CONNECTOR COMMUNICATIONS\MHC Logos\JPEG\mhc_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447800"/>
            <a:ext cx="3126964"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5532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Maryland Health Connection </a:t>
            </a:r>
            <a:endParaRPr lang="en-US" dirty="0"/>
          </a:p>
        </p:txBody>
      </p:sp>
      <p:sp>
        <p:nvSpPr>
          <p:cNvPr id="7" name="Content Placeholder 6"/>
          <p:cNvSpPr>
            <a:spLocks noGrp="1"/>
          </p:cNvSpPr>
          <p:nvPr>
            <p:ph idx="1"/>
          </p:nvPr>
        </p:nvSpPr>
        <p:spPr/>
        <p:txBody>
          <a:bodyPr>
            <a:normAutofit fontScale="92500" lnSpcReduction="10000"/>
          </a:bodyPr>
          <a:lstStyle/>
          <a:p>
            <a:r>
              <a:rPr lang="en-US" dirty="0"/>
              <a:t>Individuals and small businesses can explore, compare, and enroll in private health plans or public assistance plans</a:t>
            </a:r>
          </a:p>
          <a:p>
            <a:r>
              <a:rPr lang="en-US" dirty="0"/>
              <a:t>Obtain access to tax credits and cost sharing reductions </a:t>
            </a:r>
          </a:p>
          <a:p>
            <a:r>
              <a:rPr lang="en-US" b="1" dirty="0"/>
              <a:t>The state-based health insurance exchange is NOT an insurer or issuer of health insurance plans</a:t>
            </a:r>
          </a:p>
          <a:p>
            <a:endParaRPr lang="en-US" dirty="0"/>
          </a:p>
        </p:txBody>
      </p:sp>
      <p:sp>
        <p:nvSpPr>
          <p:cNvPr id="3" name="Footer Placeholder 2"/>
          <p:cNvSpPr>
            <a:spLocks noGrp="1"/>
          </p:cNvSpPr>
          <p:nvPr>
            <p:ph type="ftr" sz="quarter" idx="11"/>
          </p:nvPr>
        </p:nvSpPr>
        <p:spPr/>
        <p:txBody>
          <a:bodyPr/>
          <a:lstStyle/>
          <a:p>
            <a:r>
              <a:rPr lang="en-US" smtClean="0"/>
              <a:t>Baltimore County</a:t>
            </a:r>
            <a:endParaRPr lang="en-US" dirty="0"/>
          </a:p>
        </p:txBody>
      </p:sp>
      <p:pic>
        <p:nvPicPr>
          <p:cNvPr id="8" name="Picture 7" descr="K:\CONNECTOR COMMUNICATIONS\MHC Logos\JPEG\mhc_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447800"/>
            <a:ext cx="3126964"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8564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Maryland Health Connection </a:t>
            </a:r>
            <a:endParaRPr lang="en-US" dirty="0"/>
          </a:p>
        </p:txBody>
      </p:sp>
      <p:sp>
        <p:nvSpPr>
          <p:cNvPr id="7" name="Content Placeholder 6"/>
          <p:cNvSpPr>
            <a:spLocks noGrp="1"/>
          </p:cNvSpPr>
          <p:nvPr>
            <p:ph idx="1"/>
          </p:nvPr>
        </p:nvSpPr>
        <p:spPr>
          <a:xfrm>
            <a:off x="457200" y="2438400"/>
            <a:ext cx="8229600" cy="3687763"/>
          </a:xfrm>
        </p:spPr>
        <p:txBody>
          <a:bodyPr>
            <a:normAutofit fontScale="70000" lnSpcReduction="20000"/>
          </a:bodyPr>
          <a:lstStyle/>
          <a:p>
            <a:r>
              <a:rPr lang="en-US" b="1" dirty="0"/>
              <a:t>Maryland Health Connection </a:t>
            </a:r>
            <a:r>
              <a:rPr lang="en-US" dirty="0"/>
              <a:t>offers </a:t>
            </a:r>
            <a:r>
              <a:rPr lang="en-US" i="1" dirty="0"/>
              <a:t>tax subsidies and cost sharing reductions </a:t>
            </a:r>
            <a:r>
              <a:rPr lang="en-US" dirty="0"/>
              <a:t>to individuals and families who do not have access to affordable health care </a:t>
            </a:r>
            <a:r>
              <a:rPr lang="en-US" dirty="0" smtClean="0"/>
              <a:t>insurance</a:t>
            </a:r>
          </a:p>
          <a:p>
            <a:pPr lvl="1"/>
            <a:r>
              <a:rPr lang="en-US" dirty="0"/>
              <a:t>Federal government will pay a portion of costs for health insurance for people who earn up to 400% of FPL</a:t>
            </a:r>
          </a:p>
          <a:p>
            <a:pPr lvl="1"/>
            <a:r>
              <a:rPr lang="en-US" dirty="0"/>
              <a:t>Cost sharing reductions are available to individuals under 250% of </a:t>
            </a:r>
            <a:r>
              <a:rPr lang="en-US" dirty="0" smtClean="0"/>
              <a:t>FPL</a:t>
            </a:r>
            <a:endParaRPr lang="en-US" dirty="0"/>
          </a:p>
          <a:p>
            <a:r>
              <a:rPr lang="en-US" b="1" dirty="0">
                <a:latin typeface="Georgia" charset="0"/>
                <a:cs typeface="Arial" charset="0"/>
              </a:rPr>
              <a:t>Open Enrollment Period: Oct. 1, 2013 – March 31, 2014</a:t>
            </a:r>
          </a:p>
          <a:p>
            <a:r>
              <a:rPr lang="en-US" b="1" dirty="0">
                <a:latin typeface="Georgia" charset="0"/>
                <a:cs typeface="Arial" charset="0"/>
              </a:rPr>
              <a:t>Coverage Effective: Jan. 2014</a:t>
            </a:r>
          </a:p>
          <a:p>
            <a:endParaRPr lang="en-US" dirty="0"/>
          </a:p>
        </p:txBody>
      </p:sp>
      <p:sp>
        <p:nvSpPr>
          <p:cNvPr id="3" name="Footer Placeholder 2"/>
          <p:cNvSpPr>
            <a:spLocks noGrp="1"/>
          </p:cNvSpPr>
          <p:nvPr>
            <p:ph type="ftr" sz="quarter" idx="11"/>
          </p:nvPr>
        </p:nvSpPr>
        <p:spPr/>
        <p:txBody>
          <a:bodyPr/>
          <a:lstStyle/>
          <a:p>
            <a:r>
              <a:rPr lang="en-US" smtClean="0"/>
              <a:t>Baltimore County</a:t>
            </a:r>
            <a:endParaRPr lang="en-US" dirty="0"/>
          </a:p>
        </p:txBody>
      </p:sp>
      <p:pic>
        <p:nvPicPr>
          <p:cNvPr id="8" name="Picture 7" descr="K:\CONNECTOR COMMUNICATIONS\MHC Logos\JPEG\mhc_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799" y="1524000"/>
            <a:ext cx="281426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6140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Maryland Health Connection</a:t>
            </a:r>
            <a:endParaRPr lang="en-US" dirty="0"/>
          </a:p>
        </p:txBody>
      </p:sp>
      <p:sp>
        <p:nvSpPr>
          <p:cNvPr id="4" name="Footer Placeholder 3"/>
          <p:cNvSpPr>
            <a:spLocks noGrp="1"/>
          </p:cNvSpPr>
          <p:nvPr>
            <p:ph type="ftr" sz="quarter" idx="11"/>
          </p:nvPr>
        </p:nvSpPr>
        <p:spPr/>
        <p:txBody>
          <a:bodyPr/>
          <a:lstStyle/>
          <a:p>
            <a:r>
              <a:rPr lang="en-US" dirty="0" smtClean="0"/>
              <a:t>Baltimore County</a:t>
            </a:r>
            <a:endParaRPr lang="en-US" dirty="0"/>
          </a:p>
        </p:txBody>
      </p:sp>
      <p:sp>
        <p:nvSpPr>
          <p:cNvPr id="7" name="Content Placeholder 6"/>
          <p:cNvSpPr>
            <a:spLocks noGrp="1"/>
          </p:cNvSpPr>
          <p:nvPr>
            <p:ph sz="half" idx="1"/>
          </p:nvPr>
        </p:nvSpPr>
        <p:spPr>
          <a:xfrm>
            <a:off x="457200" y="2362200"/>
            <a:ext cx="4038600" cy="3916363"/>
          </a:xfrm>
        </p:spPr>
        <p:txBody>
          <a:bodyPr>
            <a:normAutofit fontScale="92500" lnSpcReduction="10000"/>
          </a:bodyPr>
          <a:lstStyle/>
          <a:p>
            <a:pPr defTabSz="912813">
              <a:defRPr/>
            </a:pPr>
            <a:r>
              <a:rPr lang="en-US" dirty="0">
                <a:ea typeface="ＭＳ Ｐゴシック" pitchFamily="34" charset="-128"/>
              </a:rPr>
              <a:t>Eligibility determination</a:t>
            </a:r>
          </a:p>
          <a:p>
            <a:pPr defTabSz="912813">
              <a:defRPr/>
            </a:pPr>
            <a:r>
              <a:rPr lang="en-US" dirty="0">
                <a:ea typeface="ＭＳ Ｐゴシック" pitchFamily="34" charset="-128"/>
              </a:rPr>
              <a:t>Plan Selection using standardized format to </a:t>
            </a:r>
            <a:r>
              <a:rPr lang="en-US" dirty="0" smtClean="0">
                <a:ea typeface="ＭＳ Ｐゴシック" pitchFamily="34" charset="-128"/>
              </a:rPr>
              <a:t>compare:</a:t>
            </a:r>
            <a:endParaRPr lang="en-US" dirty="0">
              <a:ea typeface="ＭＳ Ｐゴシック" pitchFamily="34" charset="-128"/>
            </a:endParaRPr>
          </a:p>
          <a:p>
            <a:pPr lvl="1" defTabSz="912813">
              <a:defRPr/>
            </a:pPr>
            <a:r>
              <a:rPr lang="en-US" sz="2200" dirty="0">
                <a:ea typeface="ＭＳ Ｐゴシック" pitchFamily="34" charset="-128"/>
              </a:rPr>
              <a:t>Premium and co-pays</a:t>
            </a:r>
          </a:p>
          <a:p>
            <a:pPr lvl="1" defTabSz="912813">
              <a:defRPr/>
            </a:pPr>
            <a:r>
              <a:rPr lang="en-US" sz="2200" dirty="0">
                <a:ea typeface="ＭＳ Ｐゴシック" pitchFamily="34" charset="-128"/>
              </a:rPr>
              <a:t>Plan performance on quality measures</a:t>
            </a:r>
          </a:p>
          <a:p>
            <a:pPr lvl="1" defTabSz="912813">
              <a:defRPr/>
            </a:pPr>
            <a:r>
              <a:rPr lang="en-US" sz="2200" dirty="0">
                <a:ea typeface="ＭＳ Ｐゴシック" pitchFamily="34" charset="-128"/>
              </a:rPr>
              <a:t>Plan ratings by quality and price</a:t>
            </a:r>
          </a:p>
          <a:p>
            <a:pPr lvl="1"/>
            <a:endParaRPr lang="en-US" dirty="0"/>
          </a:p>
        </p:txBody>
      </p:sp>
      <p:sp>
        <p:nvSpPr>
          <p:cNvPr id="8" name="Content Placeholder 7"/>
          <p:cNvSpPr>
            <a:spLocks noGrp="1"/>
          </p:cNvSpPr>
          <p:nvPr>
            <p:ph sz="half" idx="2"/>
          </p:nvPr>
        </p:nvSpPr>
        <p:spPr>
          <a:xfrm>
            <a:off x="4648200" y="2362200"/>
            <a:ext cx="4038600" cy="3916363"/>
          </a:xfrm>
        </p:spPr>
        <p:txBody>
          <a:bodyPr/>
          <a:lstStyle/>
          <a:p>
            <a:pPr defTabSz="912813"/>
            <a:r>
              <a:rPr lang="en-US" sz="2600" dirty="0"/>
              <a:t>Compare Apples to Apples</a:t>
            </a:r>
          </a:p>
          <a:p>
            <a:pPr defTabSz="912813"/>
            <a:r>
              <a:rPr lang="en-US" altLang="ja-JP" sz="2600" dirty="0"/>
              <a:t>Need more assistance? Get help!</a:t>
            </a:r>
          </a:p>
          <a:p>
            <a:pPr lvl="1" defTabSz="912813">
              <a:buFont typeface="Wingdings" charset="0"/>
              <a:buChar char="§"/>
            </a:pPr>
            <a:r>
              <a:rPr lang="en-US" sz="2000" dirty="0"/>
              <a:t>Website</a:t>
            </a:r>
          </a:p>
          <a:p>
            <a:pPr lvl="1" defTabSz="912813">
              <a:buFont typeface="Wingdings" charset="0"/>
              <a:buChar char="§"/>
            </a:pPr>
            <a:r>
              <a:rPr lang="en-US" sz="2000" dirty="0"/>
              <a:t>Telephone</a:t>
            </a:r>
          </a:p>
          <a:p>
            <a:pPr lvl="1" defTabSz="912813">
              <a:buFont typeface="Wingdings" charset="0"/>
              <a:buChar char="§"/>
            </a:pPr>
            <a:r>
              <a:rPr lang="en-US" sz="2000" dirty="0"/>
              <a:t>Navigators</a:t>
            </a:r>
          </a:p>
          <a:p>
            <a:pPr lvl="1"/>
            <a:endParaRPr lang="en-US" dirty="0"/>
          </a:p>
        </p:txBody>
      </p:sp>
      <p:pic>
        <p:nvPicPr>
          <p:cNvPr id="5" name="Picture 7" descr="K:\CONNECTOR COMMUNICATIONS\MHC Logos\JPEG\mhc_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9400" y="1524000"/>
            <a:ext cx="3276600" cy="7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5257800"/>
            <a:ext cx="1524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8082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Insurance is offered through the Maryland Health Connection? </a:t>
            </a:r>
            <a:endParaRPr lang="en-US" dirty="0"/>
          </a:p>
        </p:txBody>
      </p:sp>
      <p:sp>
        <p:nvSpPr>
          <p:cNvPr id="3" name="Content Placeholder 2"/>
          <p:cNvSpPr>
            <a:spLocks noGrp="1"/>
          </p:cNvSpPr>
          <p:nvPr>
            <p:ph idx="1"/>
          </p:nvPr>
        </p:nvSpPr>
        <p:spPr/>
        <p:txBody>
          <a:bodyPr/>
          <a:lstStyle/>
          <a:p>
            <a:r>
              <a:rPr lang="en-US" dirty="0" smtClean="0"/>
              <a:t>Medicaid Expansion</a:t>
            </a:r>
          </a:p>
          <a:p>
            <a:pPr lvl="1"/>
            <a:r>
              <a:rPr lang="en-US" dirty="0" smtClean="0"/>
              <a:t>7 Managed </a:t>
            </a:r>
            <a:r>
              <a:rPr lang="en-US" dirty="0" smtClean="0"/>
              <a:t>Care Organizations </a:t>
            </a:r>
          </a:p>
          <a:p>
            <a:r>
              <a:rPr lang="en-US" dirty="0" smtClean="0"/>
              <a:t>Private Insurance </a:t>
            </a:r>
          </a:p>
          <a:p>
            <a:pPr lvl="1"/>
            <a:r>
              <a:rPr lang="en-US" dirty="0" smtClean="0"/>
              <a:t>4 “metal levels” – bronze, silver, gold, and platinum</a:t>
            </a:r>
          </a:p>
          <a:p>
            <a:pPr lvl="1"/>
            <a:r>
              <a:rPr lang="en-US" dirty="0" smtClean="0"/>
              <a:t>10 Essential Health Benefits </a:t>
            </a:r>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1636487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Medicaid Expansion: up to 138% FPL </a:t>
            </a:r>
            <a:endParaRPr lang="en-US" dirty="0"/>
          </a:p>
        </p:txBody>
      </p:sp>
      <p:sp>
        <p:nvSpPr>
          <p:cNvPr id="3" name="Content Placeholder 2"/>
          <p:cNvSpPr>
            <a:spLocks noGrp="1"/>
          </p:cNvSpPr>
          <p:nvPr>
            <p:ph idx="1"/>
          </p:nvPr>
        </p:nvSpPr>
        <p:spPr/>
        <p:txBody>
          <a:bodyPr/>
          <a:lstStyle/>
          <a:p>
            <a:r>
              <a:rPr lang="en-US" dirty="0" smtClean="0"/>
              <a:t>Approximately 100,000 new enrollees in 2014 </a:t>
            </a:r>
          </a:p>
          <a:p>
            <a:r>
              <a:rPr lang="en-US" dirty="0" smtClean="0"/>
              <a:t>Benefit package is the same</a:t>
            </a:r>
          </a:p>
          <a:p>
            <a:r>
              <a:rPr lang="en-US" dirty="0" smtClean="0"/>
              <a:t>Simplified enrollment process</a:t>
            </a:r>
          </a:p>
          <a:p>
            <a:r>
              <a:rPr lang="en-US" dirty="0" smtClean="0"/>
              <a:t>“No Wrong Door” policy </a:t>
            </a:r>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391192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Medicaid Coverage </a:t>
            </a:r>
            <a:endParaRPr lang="en-US" dirty="0"/>
          </a:p>
        </p:txBody>
      </p:sp>
      <p:sp>
        <p:nvSpPr>
          <p:cNvPr id="3" name="Content Placeholder 2"/>
          <p:cNvSpPr>
            <a:spLocks noGrp="1"/>
          </p:cNvSpPr>
          <p:nvPr>
            <p:ph idx="1"/>
          </p:nvPr>
        </p:nvSpPr>
        <p:spPr/>
        <p:txBody>
          <a:bodyPr/>
          <a:lstStyle/>
          <a:p>
            <a:r>
              <a:rPr lang="en-US" dirty="0" smtClean="0"/>
              <a:t>Coverage begins January 1, 2014</a:t>
            </a:r>
          </a:p>
          <a:p>
            <a:r>
              <a:rPr lang="en-US" dirty="0" smtClean="0"/>
              <a:t>Retroactive Coverage</a:t>
            </a:r>
          </a:p>
          <a:p>
            <a:pPr lvl="1"/>
            <a:r>
              <a:rPr lang="en-US" dirty="0" smtClean="0"/>
              <a:t>For the month enrolled</a:t>
            </a:r>
          </a:p>
          <a:p>
            <a:r>
              <a:rPr lang="en-US" dirty="0" smtClean="0"/>
              <a:t>Income level:</a:t>
            </a:r>
          </a:p>
          <a:p>
            <a:pPr lvl="1"/>
            <a:r>
              <a:rPr lang="en-US" dirty="0" smtClean="0"/>
              <a:t>Individual: $15,856</a:t>
            </a:r>
          </a:p>
          <a:p>
            <a:pPr lvl="1"/>
            <a:r>
              <a:rPr lang="en-US" dirty="0" smtClean="0"/>
              <a:t>Household of 2: $21,404</a:t>
            </a:r>
          </a:p>
          <a:p>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3310905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Changing Events</a:t>
            </a:r>
            <a:endParaRPr lang="en-US" dirty="0"/>
          </a:p>
        </p:txBody>
      </p:sp>
      <p:sp>
        <p:nvSpPr>
          <p:cNvPr id="3" name="Content Placeholder 2"/>
          <p:cNvSpPr>
            <a:spLocks noGrp="1"/>
          </p:cNvSpPr>
          <p:nvPr>
            <p:ph idx="1"/>
          </p:nvPr>
        </p:nvSpPr>
        <p:spPr/>
        <p:txBody>
          <a:bodyPr>
            <a:normAutofit lnSpcReduction="10000"/>
          </a:bodyPr>
          <a:lstStyle/>
          <a:p>
            <a:r>
              <a:rPr lang="en-US" dirty="0" smtClean="0"/>
              <a:t>Life changing events include:</a:t>
            </a:r>
          </a:p>
          <a:p>
            <a:pPr lvl="1"/>
            <a:r>
              <a:rPr lang="en-US" dirty="0" smtClean="0"/>
              <a:t>Gain/loss of job, marriage, divorce, birth, death, increase/decrease in salary, relocate </a:t>
            </a:r>
          </a:p>
          <a:p>
            <a:r>
              <a:rPr lang="en-US" dirty="0" smtClean="0"/>
              <a:t>If one of these occurs during the year, you must call the Maryland Health Connection and update your status. </a:t>
            </a:r>
          </a:p>
          <a:p>
            <a:pPr lvl="1"/>
            <a:r>
              <a:rPr lang="en-US" dirty="0" smtClean="0"/>
              <a:t>They will automatically re-determine your eligibility for “affordable” insurance</a:t>
            </a:r>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2114451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Connector Entity</a:t>
            </a:r>
            <a:endParaRPr lang="en-US" dirty="0"/>
          </a:p>
        </p:txBody>
      </p:sp>
      <p:sp>
        <p:nvSpPr>
          <p:cNvPr id="3" name="Content Placeholder 2"/>
          <p:cNvSpPr>
            <a:spLocks noGrp="1"/>
          </p:cNvSpPr>
          <p:nvPr>
            <p:ph idx="1"/>
          </p:nvPr>
        </p:nvSpPr>
        <p:spPr/>
        <p:txBody>
          <a:bodyPr/>
          <a:lstStyle/>
          <a:p>
            <a:r>
              <a:rPr lang="en-US" dirty="0" smtClean="0"/>
              <a:t>Maryland is organized into 6 regions </a:t>
            </a:r>
          </a:p>
          <a:p>
            <a:r>
              <a:rPr lang="en-US" dirty="0" smtClean="0"/>
              <a:t>One “connector entity” serves each region</a:t>
            </a:r>
          </a:p>
          <a:p>
            <a:r>
              <a:rPr lang="en-US" dirty="0" smtClean="0"/>
              <a:t>Connector entities partner with local organizations to meet the needs of the entire region </a:t>
            </a:r>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496355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dirty="0" smtClean="0">
                <a:latin typeface="Arial" charset="0"/>
                <a:cs typeface="Arial" charset="0"/>
              </a:rPr>
              <a:t>About HCAM</a:t>
            </a:r>
          </a:p>
        </p:txBody>
      </p:sp>
      <p:sp>
        <p:nvSpPr>
          <p:cNvPr id="19459" name="Content Placeholder 2"/>
          <p:cNvSpPr>
            <a:spLocks noGrp="1"/>
          </p:cNvSpPr>
          <p:nvPr>
            <p:ph sz="half" idx="1"/>
          </p:nvPr>
        </p:nvSpPr>
        <p:spPr/>
        <p:txBody>
          <a:bodyPr>
            <a:normAutofit fontScale="92500" lnSpcReduction="10000"/>
          </a:bodyPr>
          <a:lstStyle/>
          <a:p>
            <a:pPr eaLnBrk="1" hangingPunct="1"/>
            <a:r>
              <a:rPr lang="en-US" dirty="0" smtClean="0">
                <a:latin typeface="Arial" charset="0"/>
                <a:cs typeface="Arial" charset="0"/>
              </a:rPr>
              <a:t>Non-profit agency created in 1997</a:t>
            </a:r>
          </a:p>
          <a:p>
            <a:pPr eaLnBrk="1" hangingPunct="1"/>
            <a:r>
              <a:rPr lang="en-US" dirty="0" smtClean="0">
                <a:latin typeface="Arial" charset="0"/>
                <a:cs typeface="Arial" charset="0"/>
              </a:rPr>
              <a:t>Formerly Baltimore HealthCare Access</a:t>
            </a:r>
          </a:p>
          <a:p>
            <a:pPr lvl="1"/>
            <a:r>
              <a:rPr lang="en-US" dirty="0">
                <a:latin typeface="Arial" charset="0"/>
                <a:cs typeface="Arial" charset="0"/>
              </a:rPr>
              <a:t>Renamed to reflect expanded reach &amp; focus</a:t>
            </a:r>
          </a:p>
          <a:p>
            <a:pPr eaLnBrk="1" hangingPunct="1"/>
            <a:r>
              <a:rPr lang="en-US" dirty="0" smtClean="0">
                <a:latin typeface="Arial" charset="0"/>
                <a:cs typeface="Arial" charset="0"/>
              </a:rPr>
              <a:t>Originally two core programs:</a:t>
            </a:r>
          </a:p>
          <a:p>
            <a:pPr lvl="1"/>
            <a:r>
              <a:rPr lang="en-US" dirty="0" smtClean="0">
                <a:latin typeface="Arial" charset="0"/>
                <a:cs typeface="Arial" charset="0"/>
              </a:rPr>
              <a:t>Eligibility</a:t>
            </a:r>
          </a:p>
          <a:p>
            <a:pPr lvl="1"/>
            <a:r>
              <a:rPr lang="en-US" dirty="0" smtClean="0">
                <a:latin typeface="Arial" charset="0"/>
                <a:cs typeface="Arial" charset="0"/>
              </a:rPr>
              <a:t>Care Coordination</a:t>
            </a:r>
          </a:p>
        </p:txBody>
      </p:sp>
      <p:sp>
        <p:nvSpPr>
          <p:cNvPr id="2" name="Content Placeholder 1"/>
          <p:cNvSpPr>
            <a:spLocks noGrp="1"/>
          </p:cNvSpPr>
          <p:nvPr>
            <p:ph sz="half" idx="2"/>
          </p:nvPr>
        </p:nvSpPr>
        <p:spPr/>
        <p:txBody>
          <a:bodyPr>
            <a:normAutofit lnSpcReduction="10000"/>
          </a:bodyPr>
          <a:lstStyle/>
          <a:p>
            <a:r>
              <a:rPr lang="en-US" b="1" dirty="0" smtClean="0"/>
              <a:t>Today</a:t>
            </a:r>
            <a:r>
              <a:rPr lang="en-US" dirty="0" smtClean="0"/>
              <a:t>: 19 programs/30 grants</a:t>
            </a:r>
          </a:p>
          <a:p>
            <a:r>
              <a:rPr lang="en-US" dirty="0" smtClean="0"/>
              <a:t>Areas of expertise:</a:t>
            </a:r>
          </a:p>
          <a:p>
            <a:pPr lvl="1">
              <a:spcAft>
                <a:spcPts val="600"/>
              </a:spcAft>
            </a:pPr>
            <a:r>
              <a:rPr lang="en-US" dirty="0" smtClean="0"/>
              <a:t>Eligibility &amp; enrollment</a:t>
            </a:r>
          </a:p>
          <a:p>
            <a:pPr lvl="1">
              <a:spcAft>
                <a:spcPts val="600"/>
              </a:spcAft>
            </a:pPr>
            <a:r>
              <a:rPr lang="en-US" dirty="0" smtClean="0"/>
              <a:t>Navigation of health care system</a:t>
            </a:r>
          </a:p>
          <a:p>
            <a:pPr lvl="1">
              <a:spcAft>
                <a:spcPts val="600"/>
              </a:spcAft>
            </a:pPr>
            <a:r>
              <a:rPr lang="en-US" dirty="0" smtClean="0"/>
              <a:t>Care Coordination</a:t>
            </a:r>
          </a:p>
          <a:p>
            <a:pPr lvl="1">
              <a:spcAft>
                <a:spcPts val="600"/>
              </a:spcAft>
            </a:pPr>
            <a:r>
              <a:rPr lang="en-US" dirty="0" smtClean="0"/>
              <a:t>Education &amp; Advocacy</a:t>
            </a:r>
          </a:p>
          <a:p>
            <a:pPr>
              <a:spcAft>
                <a:spcPts val="600"/>
              </a:spcAft>
            </a:pPr>
            <a:r>
              <a:rPr lang="en-US" sz="2600" dirty="0" smtClean="0"/>
              <a:t>Diverse and culturally competent staff </a:t>
            </a:r>
            <a:endParaRPr lang="en-US" sz="2600" dirty="0"/>
          </a:p>
        </p:txBody>
      </p:sp>
      <p:sp>
        <p:nvSpPr>
          <p:cNvPr id="3" name="Footer Placeholder 2"/>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3481767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Baltimore County</a:t>
            </a:r>
            <a:endParaRPr lang="en-US" dirty="0"/>
          </a:p>
        </p:txBody>
      </p:sp>
      <p:pic>
        <p:nvPicPr>
          <p:cNvPr id="5" name="Picture 5" descr="MDCountiesMap"/>
          <p:cNvPicPr>
            <a:picLocks noChangeAspect="1" noChangeArrowheads="1"/>
          </p:cNvPicPr>
          <p:nvPr/>
        </p:nvPicPr>
        <p:blipFill>
          <a:blip r:embed="rId3">
            <a:extLst>
              <a:ext uri="{28A0092B-C50C-407E-A947-70E740481C1C}">
                <a14:useLocalDpi xmlns:a14="http://schemas.microsoft.com/office/drawing/2010/main" val="0"/>
              </a:ext>
            </a:extLst>
          </a:blip>
          <a:srcRect l="5049" t="8585" r="2580" b="7407"/>
          <a:stretch>
            <a:fillRect/>
          </a:stretch>
        </p:blipFill>
        <p:spPr bwMode="auto">
          <a:xfrm>
            <a:off x="231366" y="381000"/>
            <a:ext cx="860466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5638800" y="5486400"/>
            <a:ext cx="2667000" cy="830997"/>
          </a:xfrm>
          <a:prstGeom prst="rect">
            <a:avLst/>
          </a:prstGeom>
          <a:noFill/>
        </p:spPr>
        <p:txBody>
          <a:bodyPr wrap="square" rtlCol="0">
            <a:spAutoFit/>
          </a:bodyPr>
          <a:lstStyle/>
          <a:p>
            <a:pPr algn="ctr"/>
            <a:r>
              <a:rPr lang="en-US" sz="2400" b="1" dirty="0" smtClean="0"/>
              <a:t>6 Regional </a:t>
            </a:r>
          </a:p>
          <a:p>
            <a:pPr algn="ctr"/>
            <a:r>
              <a:rPr lang="en-US" sz="2400" b="1" dirty="0" smtClean="0"/>
              <a:t>Connector Entities</a:t>
            </a:r>
            <a:endParaRPr lang="en-US" sz="2400" b="1" dirty="0"/>
          </a:p>
        </p:txBody>
      </p:sp>
    </p:spTree>
    <p:extLst>
      <p:ext uri="{BB962C8B-B14F-4D97-AF65-F5344CB8AC3E}">
        <p14:creationId xmlns:p14="http://schemas.microsoft.com/office/powerpoint/2010/main" val="4021551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HCAM -- Central Region Connector</a:t>
            </a:r>
            <a:endParaRPr lang="en-US" dirty="0"/>
          </a:p>
        </p:txBody>
      </p:sp>
      <p:sp>
        <p:nvSpPr>
          <p:cNvPr id="4" name="Content Placeholder 3"/>
          <p:cNvSpPr>
            <a:spLocks noGrp="1"/>
          </p:cNvSpPr>
          <p:nvPr>
            <p:ph sz="half" idx="1"/>
          </p:nvPr>
        </p:nvSpPr>
        <p:spPr>
          <a:xfrm>
            <a:off x="1066800" y="2209800"/>
            <a:ext cx="3276600" cy="4038600"/>
          </a:xfrm>
        </p:spPr>
        <p:txBody>
          <a:bodyPr>
            <a:normAutofit fontScale="77500" lnSpcReduction="20000"/>
          </a:bodyPr>
          <a:lstStyle/>
          <a:p>
            <a:pPr marL="0" indent="0">
              <a:buNone/>
            </a:pPr>
            <a:r>
              <a:rPr lang="en-US" b="1" dirty="0" smtClean="0"/>
              <a:t>Central Region</a:t>
            </a:r>
          </a:p>
          <a:p>
            <a:r>
              <a:rPr lang="en-US" dirty="0" smtClean="0"/>
              <a:t>Baltimore City</a:t>
            </a:r>
          </a:p>
          <a:p>
            <a:r>
              <a:rPr lang="en-US" dirty="0" smtClean="0"/>
              <a:t>Baltimore County</a:t>
            </a:r>
          </a:p>
          <a:p>
            <a:r>
              <a:rPr lang="en-US" dirty="0" smtClean="0"/>
              <a:t>Anne Arundel County</a:t>
            </a:r>
          </a:p>
          <a:p>
            <a:r>
              <a:rPr lang="en-US" dirty="0" smtClean="0"/>
              <a:t>17 Partners/ Subcontractors</a:t>
            </a:r>
          </a:p>
          <a:p>
            <a:r>
              <a:rPr lang="en-US" dirty="0" smtClean="0"/>
              <a:t>Local Health Departments</a:t>
            </a:r>
          </a:p>
          <a:p>
            <a:r>
              <a:rPr lang="en-US" dirty="0" smtClean="0"/>
              <a:t>Department of Social Services</a:t>
            </a:r>
          </a:p>
          <a:p>
            <a:endParaRPr lang="en-US" dirty="0" smtClean="0"/>
          </a:p>
          <a:p>
            <a:endParaRPr lang="en-US" dirty="0" smtClean="0"/>
          </a:p>
        </p:txBody>
      </p:sp>
      <p:pic>
        <p:nvPicPr>
          <p:cNvPr id="3" name="Picture 2" descr="C:\Users\marian.callaway\Documents\ACA Grant\Communications\HCAM_Map_Fin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1273" y="1828800"/>
            <a:ext cx="2350920" cy="4738688"/>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475339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Central Region Partners/</a:t>
            </a:r>
            <a:r>
              <a:rPr lang="en-US" dirty="0" err="1" smtClean="0"/>
              <a:t>SubContractors</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a:t>Anne Arundel Medical Center</a:t>
            </a:r>
          </a:p>
          <a:p>
            <a:r>
              <a:rPr lang="en-US" dirty="0"/>
              <a:t>Baltimore City Health Department</a:t>
            </a:r>
          </a:p>
          <a:p>
            <a:r>
              <a:rPr lang="en-US" dirty="0"/>
              <a:t>Baltimore Healthy </a:t>
            </a:r>
            <a:r>
              <a:rPr lang="en-US" dirty="0" smtClean="0"/>
              <a:t>Start, Inc.</a:t>
            </a:r>
            <a:endParaRPr lang="en-US" dirty="0"/>
          </a:p>
          <a:p>
            <a:r>
              <a:rPr lang="en-US" dirty="0"/>
              <a:t>Baltimore Medical Systems</a:t>
            </a:r>
          </a:p>
          <a:p>
            <a:r>
              <a:rPr lang="en-US" dirty="0"/>
              <a:t>Charm City Clinic</a:t>
            </a:r>
          </a:p>
          <a:p>
            <a:r>
              <a:rPr lang="en-US" dirty="0"/>
              <a:t>Chase </a:t>
            </a:r>
            <a:r>
              <a:rPr lang="en-US" dirty="0" err="1"/>
              <a:t>Brexton</a:t>
            </a:r>
            <a:r>
              <a:rPr lang="en-US" dirty="0"/>
              <a:t> Health Services</a:t>
            </a:r>
          </a:p>
          <a:p>
            <a:r>
              <a:rPr lang="en-US" dirty="0"/>
              <a:t>Chatman, LLC</a:t>
            </a:r>
          </a:p>
          <a:p>
            <a:r>
              <a:rPr lang="en-US" dirty="0"/>
              <a:t>Coordinating Center</a:t>
            </a:r>
          </a:p>
          <a:p>
            <a:r>
              <a:rPr lang="en-US" dirty="0"/>
              <a:t>Healthcare for the Homeless</a:t>
            </a:r>
          </a:p>
          <a:p>
            <a:r>
              <a:rPr lang="en-US" dirty="0"/>
              <a:t>Independent Marylanders Achieving Growth Through Empowerment Inc. (IMAGE)</a:t>
            </a:r>
          </a:p>
          <a:p>
            <a:endParaRPr lang="en-US" dirty="0"/>
          </a:p>
        </p:txBody>
      </p:sp>
      <p:sp>
        <p:nvSpPr>
          <p:cNvPr id="4" name="Content Placeholder 3"/>
          <p:cNvSpPr>
            <a:spLocks noGrp="1"/>
          </p:cNvSpPr>
          <p:nvPr>
            <p:ph sz="half" idx="2"/>
          </p:nvPr>
        </p:nvSpPr>
        <p:spPr>
          <a:xfrm>
            <a:off x="4648200" y="1752600"/>
            <a:ext cx="4038600" cy="4800600"/>
          </a:xfrm>
        </p:spPr>
        <p:txBody>
          <a:bodyPr>
            <a:normAutofit fontScale="55000" lnSpcReduction="20000"/>
          </a:bodyPr>
          <a:lstStyle/>
          <a:p>
            <a:r>
              <a:rPr lang="en-US" sz="3300" dirty="0" smtClean="0"/>
              <a:t>Maryland </a:t>
            </a:r>
            <a:r>
              <a:rPr lang="en-US" sz="3300" dirty="0"/>
              <a:t>Medical Society (</a:t>
            </a:r>
            <a:r>
              <a:rPr lang="en-US" sz="3300" dirty="0" err="1"/>
              <a:t>MedChi</a:t>
            </a:r>
            <a:r>
              <a:rPr lang="en-US" sz="3300" dirty="0"/>
              <a:t>)</a:t>
            </a:r>
          </a:p>
          <a:p>
            <a:r>
              <a:rPr lang="en-US" sz="3300" dirty="0"/>
              <a:t>Mental Health Association of Maryland (MHAMD)</a:t>
            </a:r>
          </a:p>
          <a:p>
            <a:r>
              <a:rPr lang="en-US" sz="3300" dirty="0"/>
              <a:t>Mercy Hospital</a:t>
            </a:r>
          </a:p>
          <a:p>
            <a:r>
              <a:rPr lang="en-US" sz="3300" dirty="0"/>
              <a:t>Mosaic Community Services</a:t>
            </a:r>
          </a:p>
          <a:p>
            <a:r>
              <a:rPr lang="en-US" sz="3300" dirty="0"/>
              <a:t>Park Heights Community Health Alliance</a:t>
            </a:r>
          </a:p>
          <a:p>
            <a:r>
              <a:rPr lang="en-US" sz="3300" dirty="0"/>
              <a:t>Planned Parenthood of Maryland</a:t>
            </a:r>
          </a:p>
          <a:p>
            <a:r>
              <a:rPr lang="en-US" sz="3300" dirty="0"/>
              <a:t>St. Stephens African Methodist Church/ Office Management &amp;Technology (OMT/SSAME</a:t>
            </a:r>
            <a:r>
              <a:rPr lang="en-US" sz="4200" dirty="0"/>
              <a:t>) </a:t>
            </a:r>
          </a:p>
          <a:p>
            <a:endParaRPr lang="en-US" dirty="0"/>
          </a:p>
        </p:txBody>
      </p:sp>
      <p:sp>
        <p:nvSpPr>
          <p:cNvPr id="5" name="Footer Placeholder 4"/>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2646877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Uninsured in Baltimore County</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b="1" dirty="0" smtClean="0"/>
              <a:t>80</a:t>
            </a:r>
            <a:r>
              <a:rPr lang="en-US" b="1" dirty="0" smtClean="0"/>
              <a:t>,000 </a:t>
            </a:r>
            <a:r>
              <a:rPr lang="en-US" b="1" dirty="0" smtClean="0"/>
              <a:t>Baltimore County Residents are Uninsured </a:t>
            </a:r>
            <a:endParaRPr lang="en-US" b="1"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916407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Region Connector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HCAM and our 17 partners will employ 107 </a:t>
            </a:r>
            <a:r>
              <a:rPr lang="en-US" dirty="0"/>
              <a:t>certified Navigators &amp; trained Assisters </a:t>
            </a:r>
            <a:r>
              <a:rPr lang="en-US" dirty="0" smtClean="0"/>
              <a:t>to:</a:t>
            </a:r>
            <a:endParaRPr lang="en-US" dirty="0"/>
          </a:p>
          <a:p>
            <a:pPr lvl="1"/>
            <a:r>
              <a:rPr lang="en-US" dirty="0"/>
              <a:t>provide outreach and education</a:t>
            </a:r>
          </a:p>
          <a:p>
            <a:pPr lvl="1"/>
            <a:r>
              <a:rPr lang="en-US" dirty="0"/>
              <a:t>eligibility determinations </a:t>
            </a:r>
          </a:p>
          <a:p>
            <a:pPr lvl="1"/>
            <a:r>
              <a:rPr lang="en-US" dirty="0"/>
              <a:t>facilitate enrollment of the </a:t>
            </a:r>
            <a:r>
              <a:rPr lang="en-US" dirty="0" smtClean="0"/>
              <a:t>217,000 </a:t>
            </a:r>
            <a:r>
              <a:rPr lang="en-US" dirty="0"/>
              <a:t>uninsured central region residents into Medicaid, MCHP &amp; subsidized/unsubsidized qualified health </a:t>
            </a:r>
            <a:r>
              <a:rPr lang="en-US" dirty="0" smtClean="0"/>
              <a:t>plans</a:t>
            </a:r>
          </a:p>
          <a:p>
            <a:pPr lvl="1"/>
            <a:r>
              <a:rPr lang="en-US" dirty="0" smtClean="0"/>
              <a:t>80</a:t>
            </a:r>
            <a:r>
              <a:rPr lang="en-US" dirty="0" smtClean="0"/>
              <a:t>,000 </a:t>
            </a:r>
            <a:r>
              <a:rPr lang="en-US" dirty="0" smtClean="0"/>
              <a:t>in Baltimore County </a:t>
            </a:r>
            <a:endParaRPr lang="en-US" dirty="0"/>
          </a:p>
          <a:p>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2151992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Region Connector</a:t>
            </a:r>
            <a:endParaRPr lang="en-US" dirty="0"/>
          </a:p>
        </p:txBody>
      </p:sp>
      <p:sp>
        <p:nvSpPr>
          <p:cNvPr id="3" name="Content Placeholder 2"/>
          <p:cNvSpPr>
            <a:spLocks noGrp="1"/>
          </p:cNvSpPr>
          <p:nvPr>
            <p:ph idx="1"/>
          </p:nvPr>
        </p:nvSpPr>
        <p:spPr>
          <a:xfrm>
            <a:off x="457200" y="1981200"/>
            <a:ext cx="8229600" cy="4144963"/>
          </a:xfrm>
        </p:spPr>
        <p:txBody>
          <a:bodyPr>
            <a:normAutofit lnSpcReduction="10000"/>
          </a:bodyPr>
          <a:lstStyle/>
          <a:p>
            <a:pPr marL="0" indent="0">
              <a:buNone/>
            </a:pPr>
            <a:r>
              <a:rPr lang="en-US" b="1" dirty="0" smtClean="0"/>
              <a:t>Outreach/Education/Enrollment</a:t>
            </a:r>
          </a:p>
          <a:p>
            <a:r>
              <a:rPr lang="en-US" dirty="0" smtClean="0"/>
              <a:t>Health Departments/Social Services</a:t>
            </a:r>
          </a:p>
          <a:p>
            <a:r>
              <a:rPr lang="en-US" dirty="0"/>
              <a:t>Faith-based organizations</a:t>
            </a:r>
          </a:p>
          <a:p>
            <a:r>
              <a:rPr lang="en-US" dirty="0" smtClean="0"/>
              <a:t>Community based organizations: clinics, food banks, libraries, supermarkets </a:t>
            </a:r>
          </a:p>
          <a:p>
            <a:r>
              <a:rPr lang="en-US" dirty="0" smtClean="0"/>
              <a:t>Civic Associations, clubs</a:t>
            </a:r>
          </a:p>
          <a:p>
            <a:r>
              <a:rPr lang="en-US" dirty="0" smtClean="0"/>
              <a:t>Health fairs, festivals </a:t>
            </a:r>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2204571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Responsibilities</a:t>
            </a:r>
            <a:endParaRPr lang="en-US" dirty="0"/>
          </a:p>
        </p:txBody>
      </p:sp>
      <p:sp>
        <p:nvSpPr>
          <p:cNvPr id="5" name="Content Placeholder 4"/>
          <p:cNvSpPr>
            <a:spLocks noGrp="1"/>
          </p:cNvSpPr>
          <p:nvPr>
            <p:ph sz="half" idx="1"/>
          </p:nvPr>
        </p:nvSpPr>
        <p:spPr/>
        <p:txBody>
          <a:bodyPr>
            <a:normAutofit fontScale="25000" lnSpcReduction="20000"/>
          </a:bodyPr>
          <a:lstStyle/>
          <a:p>
            <a:pPr>
              <a:lnSpc>
                <a:spcPct val="120000"/>
              </a:lnSpc>
              <a:spcAft>
                <a:spcPts val="600"/>
              </a:spcAft>
            </a:pPr>
            <a:r>
              <a:rPr lang="en-US" sz="8400" b="1" dirty="0">
                <a:latin typeface="Arial" pitchFamily="34" charset="0"/>
                <a:cs typeface="Arial" pitchFamily="34" charset="0"/>
              </a:rPr>
              <a:t>Navigators </a:t>
            </a:r>
            <a:r>
              <a:rPr lang="en-US" sz="8400" b="1" dirty="0" smtClean="0">
                <a:latin typeface="Arial" pitchFamily="34" charset="0"/>
                <a:cs typeface="Arial" pitchFamily="34" charset="0"/>
              </a:rPr>
              <a:t>will:</a:t>
            </a:r>
            <a:endParaRPr lang="en-US" sz="8400" b="1" dirty="0">
              <a:latin typeface="Arial" pitchFamily="34" charset="0"/>
              <a:cs typeface="Arial" pitchFamily="34" charset="0"/>
            </a:endParaRPr>
          </a:p>
          <a:p>
            <a:pPr lvl="1">
              <a:lnSpc>
                <a:spcPct val="120000"/>
              </a:lnSpc>
              <a:spcAft>
                <a:spcPts val="600"/>
              </a:spcAft>
            </a:pPr>
            <a:r>
              <a:rPr lang="en-US" sz="6000" dirty="0">
                <a:latin typeface="Arial" pitchFamily="34" charset="0"/>
                <a:ea typeface="ＭＳ Ｐゴシック" pitchFamily="34" charset="-128"/>
                <a:cs typeface="Arial" pitchFamily="34" charset="0"/>
              </a:rPr>
              <a:t>Conduct public education and outreach as required by the Affordable Care Act</a:t>
            </a:r>
          </a:p>
          <a:p>
            <a:pPr lvl="1">
              <a:lnSpc>
                <a:spcPct val="120000"/>
              </a:lnSpc>
              <a:spcAft>
                <a:spcPts val="600"/>
              </a:spcAft>
            </a:pPr>
            <a:r>
              <a:rPr lang="en-US" sz="6000" dirty="0">
                <a:latin typeface="Arial" pitchFamily="34" charset="0"/>
                <a:ea typeface="ＭＳ Ｐゴシック" pitchFamily="34" charset="-128"/>
                <a:cs typeface="Arial" pitchFamily="34" charset="0"/>
              </a:rPr>
              <a:t>Distribute fair and impartial information </a:t>
            </a:r>
          </a:p>
          <a:p>
            <a:pPr lvl="1">
              <a:lnSpc>
                <a:spcPct val="120000"/>
              </a:lnSpc>
              <a:spcAft>
                <a:spcPts val="600"/>
              </a:spcAft>
            </a:pPr>
            <a:r>
              <a:rPr lang="en-US" sz="6000" dirty="0">
                <a:latin typeface="Arial" pitchFamily="34" charset="0"/>
                <a:ea typeface="ＭＳ Ｐゴシック" pitchFamily="34" charset="-128"/>
                <a:cs typeface="Arial" pitchFamily="34" charset="0"/>
              </a:rPr>
              <a:t>Facilitate enrollment in health plans</a:t>
            </a:r>
          </a:p>
          <a:p>
            <a:pPr lvl="1">
              <a:lnSpc>
                <a:spcPct val="120000"/>
              </a:lnSpc>
              <a:spcAft>
                <a:spcPts val="600"/>
              </a:spcAft>
            </a:pPr>
            <a:r>
              <a:rPr lang="en-US" sz="6000" dirty="0">
                <a:latin typeface="Arial" pitchFamily="34" charset="0"/>
                <a:ea typeface="ＭＳ Ｐゴシック" pitchFamily="34" charset="-128"/>
                <a:cs typeface="Arial" pitchFamily="34" charset="0"/>
              </a:rPr>
              <a:t>Provide referrals for grievances, complaints and questions</a:t>
            </a:r>
          </a:p>
          <a:p>
            <a:pPr lvl="1">
              <a:lnSpc>
                <a:spcPct val="120000"/>
              </a:lnSpc>
              <a:spcAft>
                <a:spcPts val="600"/>
              </a:spcAft>
            </a:pPr>
            <a:r>
              <a:rPr lang="en-US" sz="6000" dirty="0">
                <a:latin typeface="Arial" pitchFamily="34" charset="0"/>
                <a:ea typeface="ＭＳ Ｐゴシック" pitchFamily="34" charset="-128"/>
                <a:cs typeface="Arial" pitchFamily="34" charset="0"/>
              </a:rPr>
              <a:t>Provide information in a culturally and linguistically appropriate manner</a:t>
            </a:r>
          </a:p>
          <a:p>
            <a:pPr lvl="1">
              <a:lnSpc>
                <a:spcPct val="120000"/>
              </a:lnSpc>
              <a:spcAft>
                <a:spcPts val="600"/>
              </a:spcAft>
            </a:pPr>
            <a:r>
              <a:rPr lang="en-US" sz="6000" dirty="0">
                <a:latin typeface="Arial" pitchFamily="34" charset="0"/>
                <a:ea typeface="ＭＳ Ｐゴシック" pitchFamily="34" charset="-128"/>
                <a:cs typeface="Arial" pitchFamily="34" charset="0"/>
              </a:rPr>
              <a:t>Maintain expertise in eligibility, enrollment and program specifications</a:t>
            </a:r>
          </a:p>
          <a:p>
            <a:pPr lvl="1">
              <a:lnSpc>
                <a:spcPct val="120000"/>
              </a:lnSpc>
              <a:spcAft>
                <a:spcPts val="600"/>
              </a:spcAft>
            </a:pPr>
            <a:r>
              <a:rPr lang="en-US" sz="6000" dirty="0">
                <a:latin typeface="Arial" pitchFamily="34" charset="0"/>
                <a:ea typeface="ＭＳ Ｐゴシック" pitchFamily="34" charset="-128"/>
                <a:cs typeface="Arial" pitchFamily="34" charset="0"/>
              </a:rPr>
              <a:t>Refer insured small groups and individuals back to producers</a:t>
            </a:r>
          </a:p>
          <a:p>
            <a:endParaRPr lang="en-US" dirty="0"/>
          </a:p>
        </p:txBody>
      </p:sp>
      <p:sp>
        <p:nvSpPr>
          <p:cNvPr id="6" name="Content Placeholder 5"/>
          <p:cNvSpPr>
            <a:spLocks noGrp="1"/>
          </p:cNvSpPr>
          <p:nvPr>
            <p:ph sz="half" idx="2"/>
          </p:nvPr>
        </p:nvSpPr>
        <p:spPr>
          <a:xfrm>
            <a:off x="4648200" y="1752600"/>
            <a:ext cx="4038600" cy="4800600"/>
          </a:xfrm>
        </p:spPr>
        <p:txBody>
          <a:bodyPr>
            <a:normAutofit fontScale="32500" lnSpcReduction="20000"/>
          </a:bodyPr>
          <a:lstStyle/>
          <a:p>
            <a:pPr>
              <a:lnSpc>
                <a:spcPct val="120000"/>
              </a:lnSpc>
              <a:spcAft>
                <a:spcPts val="600"/>
              </a:spcAft>
            </a:pPr>
            <a:r>
              <a:rPr lang="en-US" sz="6400" b="1" dirty="0">
                <a:latin typeface="Arial" pitchFamily="34" charset="0"/>
                <a:ea typeface="ＭＳ Ｐゴシック" pitchFamily="34" charset="-128"/>
                <a:cs typeface="Arial" pitchFamily="34" charset="0"/>
              </a:rPr>
              <a:t>Assisters will:</a:t>
            </a:r>
          </a:p>
          <a:p>
            <a:pPr lvl="1">
              <a:lnSpc>
                <a:spcPct val="120000"/>
              </a:lnSpc>
              <a:spcAft>
                <a:spcPts val="600"/>
              </a:spcAft>
            </a:pPr>
            <a:r>
              <a:rPr lang="en-US" sz="4800" dirty="0">
                <a:latin typeface="Arial" pitchFamily="34" charset="0"/>
                <a:ea typeface="ＭＳ Ｐゴシック" pitchFamily="34" charset="-128"/>
                <a:cs typeface="Arial" pitchFamily="34" charset="0"/>
              </a:rPr>
              <a:t>Conduct public education and outreach </a:t>
            </a:r>
          </a:p>
          <a:p>
            <a:pPr lvl="1">
              <a:lnSpc>
                <a:spcPct val="120000"/>
              </a:lnSpc>
              <a:spcAft>
                <a:spcPts val="600"/>
              </a:spcAft>
            </a:pPr>
            <a:r>
              <a:rPr lang="en-US" sz="4800" dirty="0">
                <a:latin typeface="Arial" pitchFamily="34" charset="0"/>
                <a:ea typeface="ＭＳ Ｐゴシック" pitchFamily="34" charset="-128"/>
                <a:cs typeface="Arial" pitchFamily="34" charset="0"/>
              </a:rPr>
              <a:t>Facilitate enrollment in Medicaid</a:t>
            </a:r>
          </a:p>
          <a:p>
            <a:pPr lvl="1">
              <a:lnSpc>
                <a:spcPct val="120000"/>
              </a:lnSpc>
              <a:spcAft>
                <a:spcPts val="600"/>
              </a:spcAft>
            </a:pPr>
            <a:r>
              <a:rPr lang="en-US" sz="4800" dirty="0">
                <a:latin typeface="Arial" pitchFamily="34" charset="0"/>
                <a:ea typeface="ＭＳ Ｐゴシック" pitchFamily="34" charset="-128"/>
                <a:cs typeface="Arial" pitchFamily="34" charset="0"/>
              </a:rPr>
              <a:t>Provide information in a culturally and linguistically appropriate manner</a:t>
            </a:r>
          </a:p>
          <a:p>
            <a:pPr lvl="1">
              <a:lnSpc>
                <a:spcPct val="120000"/>
              </a:lnSpc>
              <a:spcAft>
                <a:spcPts val="600"/>
              </a:spcAft>
            </a:pPr>
            <a:r>
              <a:rPr lang="en-US" sz="4800" dirty="0">
                <a:latin typeface="Arial" pitchFamily="34" charset="0"/>
                <a:ea typeface="ＭＳ Ｐゴシック" pitchFamily="34" charset="-128"/>
                <a:cs typeface="Arial" pitchFamily="34" charset="0"/>
              </a:rPr>
              <a:t>Maintain expertise in eligibility, enrollment and program specifications</a:t>
            </a:r>
          </a:p>
          <a:p>
            <a:pPr lvl="1">
              <a:lnSpc>
                <a:spcPct val="120000"/>
              </a:lnSpc>
              <a:spcAft>
                <a:spcPts val="600"/>
              </a:spcAft>
            </a:pPr>
            <a:r>
              <a:rPr lang="en-US" sz="4800" dirty="0">
                <a:latin typeface="Arial" pitchFamily="34" charset="0"/>
                <a:ea typeface="ＭＳ Ｐゴシック" pitchFamily="34" charset="-128"/>
                <a:cs typeface="Arial" pitchFamily="34" charset="0"/>
              </a:rPr>
              <a:t>Refer insured small groups and individuals back to </a:t>
            </a:r>
            <a:r>
              <a:rPr lang="en-US" sz="4800" dirty="0" smtClean="0">
                <a:latin typeface="Arial" pitchFamily="34" charset="0"/>
                <a:ea typeface="ＭＳ Ｐゴシック" pitchFamily="34" charset="-128"/>
                <a:cs typeface="Arial" pitchFamily="34" charset="0"/>
              </a:rPr>
              <a:t>producers</a:t>
            </a:r>
          </a:p>
          <a:p>
            <a:pPr>
              <a:lnSpc>
                <a:spcPct val="120000"/>
              </a:lnSpc>
              <a:spcAft>
                <a:spcPts val="600"/>
              </a:spcAft>
            </a:pPr>
            <a:endParaRPr lang="en-US" sz="5200" b="1" dirty="0" smtClean="0">
              <a:latin typeface="Arial" pitchFamily="34" charset="0"/>
              <a:ea typeface="ＭＳ Ｐゴシック" pitchFamily="34" charset="-128"/>
              <a:cs typeface="Arial" pitchFamily="34" charset="0"/>
            </a:endParaRPr>
          </a:p>
          <a:p>
            <a:pPr>
              <a:lnSpc>
                <a:spcPct val="120000"/>
              </a:lnSpc>
              <a:spcAft>
                <a:spcPts val="600"/>
              </a:spcAft>
            </a:pPr>
            <a:r>
              <a:rPr lang="en-US" sz="5200" b="1" dirty="0" smtClean="0">
                <a:latin typeface="Arial" pitchFamily="34" charset="0"/>
                <a:ea typeface="ＭＳ Ｐゴシック" pitchFamily="34" charset="-128"/>
                <a:cs typeface="Arial" pitchFamily="34" charset="0"/>
              </a:rPr>
              <a:t>Both </a:t>
            </a:r>
            <a:r>
              <a:rPr lang="en-US" sz="5200" b="1" dirty="0">
                <a:latin typeface="Arial" pitchFamily="34" charset="0"/>
                <a:ea typeface="ＭＳ Ｐゴシック" pitchFamily="34" charset="-128"/>
                <a:cs typeface="Arial" pitchFamily="34" charset="0"/>
              </a:rPr>
              <a:t>navigators and assisters will receive training through MHBE</a:t>
            </a:r>
          </a:p>
          <a:p>
            <a:pPr lvl="1">
              <a:lnSpc>
                <a:spcPct val="120000"/>
              </a:lnSpc>
              <a:spcAft>
                <a:spcPts val="600"/>
              </a:spcAft>
            </a:pPr>
            <a:endParaRPr lang="en-US" sz="4800" dirty="0">
              <a:latin typeface="Arial" pitchFamily="34" charset="0"/>
              <a:ea typeface="ＭＳ Ｐゴシック" pitchFamily="34" charset="-128"/>
              <a:cs typeface="Arial" pitchFamily="34" charset="0"/>
            </a:endParaRPr>
          </a:p>
          <a:p>
            <a:pPr>
              <a:lnSpc>
                <a:spcPct val="120000"/>
              </a:lnSpc>
              <a:spcAft>
                <a:spcPts val="600"/>
              </a:spcAft>
            </a:pPr>
            <a:endParaRPr lang="en-US" sz="5200" dirty="0" smtClean="0">
              <a:latin typeface="Arial" pitchFamily="34" charset="0"/>
              <a:ea typeface="ＭＳ Ｐゴシック" pitchFamily="34" charset="-128"/>
              <a:cs typeface="Arial" pitchFamily="34" charset="0"/>
            </a:endParaRPr>
          </a:p>
          <a:p>
            <a:pPr>
              <a:lnSpc>
                <a:spcPct val="120000"/>
              </a:lnSpc>
              <a:spcAft>
                <a:spcPts val="600"/>
              </a:spcAft>
            </a:pPr>
            <a:endParaRPr lang="en-US" sz="5200" dirty="0">
              <a:latin typeface="Arial" pitchFamily="34" charset="0"/>
              <a:ea typeface="ＭＳ Ｐゴシック" pitchFamily="34" charset="-128"/>
              <a:cs typeface="Arial" pitchFamily="34" charset="0"/>
            </a:endParaRPr>
          </a:p>
          <a:p>
            <a:endParaRPr lang="en-US" dirty="0"/>
          </a:p>
        </p:txBody>
      </p:sp>
      <p:sp>
        <p:nvSpPr>
          <p:cNvPr id="2" name="Footer Placeholder 1"/>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853343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Navigators in Baltimore County</a:t>
            </a:r>
            <a:endParaRPr lang="en-US" dirty="0"/>
          </a:p>
        </p:txBody>
      </p:sp>
      <p:sp>
        <p:nvSpPr>
          <p:cNvPr id="3" name="Footer Placeholder 2"/>
          <p:cNvSpPr>
            <a:spLocks noGrp="1"/>
          </p:cNvSpPr>
          <p:nvPr>
            <p:ph type="ftr" sz="quarter" idx="11"/>
          </p:nvPr>
        </p:nvSpPr>
        <p:spPr/>
        <p:txBody>
          <a:bodyPr/>
          <a:lstStyle/>
          <a:p>
            <a:r>
              <a:rPr lang="en-US" smtClean="0"/>
              <a:t>Baltimore County</a:t>
            </a:r>
            <a:endParaRPr lang="en-US" dirty="0"/>
          </a:p>
        </p:txBody>
      </p:sp>
      <p:sp>
        <p:nvSpPr>
          <p:cNvPr id="8" name="Content Placeholder 7"/>
          <p:cNvSpPr>
            <a:spLocks noGrp="1"/>
          </p:cNvSpPr>
          <p:nvPr>
            <p:ph sz="half" idx="1"/>
          </p:nvPr>
        </p:nvSpPr>
        <p:spPr/>
        <p:txBody>
          <a:bodyPr>
            <a:noAutofit/>
          </a:bodyPr>
          <a:lstStyle/>
          <a:p>
            <a:pPr>
              <a:buSzPct val="100000"/>
              <a:buFont typeface="Georgia" charset="0"/>
              <a:buChar char="•"/>
            </a:pPr>
            <a:r>
              <a:rPr lang="ko-KR" altLang="en-US" sz="2000" dirty="0">
                <a:solidFill>
                  <a:schemeClr val="tx2"/>
                </a:solidFill>
              </a:rPr>
              <a:t>Towson Department of Social Services </a:t>
            </a:r>
            <a:r>
              <a:rPr lang="en-US" altLang="ko-KR" sz="2000" dirty="0">
                <a:solidFill>
                  <a:schemeClr val="tx2"/>
                </a:solidFill>
              </a:rPr>
              <a:t>– Lauren Lucas </a:t>
            </a:r>
            <a:br>
              <a:rPr lang="en-US" altLang="ko-KR" sz="2000" dirty="0">
                <a:solidFill>
                  <a:schemeClr val="tx2"/>
                </a:solidFill>
              </a:rPr>
            </a:br>
            <a:r>
              <a:rPr lang="en-US" altLang="ko-KR" sz="2000" dirty="0">
                <a:solidFill>
                  <a:schemeClr val="tx2"/>
                </a:solidFill>
              </a:rPr>
              <a:t>(443) 925-9964</a:t>
            </a:r>
            <a:endParaRPr lang="ko-KR" altLang="en-US" sz="2000" dirty="0">
              <a:solidFill>
                <a:schemeClr val="tx2"/>
              </a:solidFill>
            </a:endParaRPr>
          </a:p>
          <a:p>
            <a:pPr>
              <a:buSzPct val="100000"/>
              <a:buFont typeface="Georgia" charset="0"/>
              <a:buChar char="•"/>
            </a:pPr>
            <a:r>
              <a:rPr lang="en-US" altLang="ko-KR" sz="2000" dirty="0"/>
              <a:t>Reisterstown Department of Social Services – Kirsten Bickford</a:t>
            </a:r>
            <a:br>
              <a:rPr lang="en-US" altLang="ko-KR" sz="2000" dirty="0"/>
            </a:br>
            <a:r>
              <a:rPr lang="en-US" altLang="ko-KR" sz="2000" dirty="0"/>
              <a:t>(443) 925-9137</a:t>
            </a:r>
            <a:endParaRPr lang="ko-KR" altLang="en-US" sz="2000" dirty="0"/>
          </a:p>
          <a:p>
            <a:pPr>
              <a:buSzPct val="100000"/>
              <a:buFont typeface="Georgia" charset="0"/>
              <a:buChar char="•"/>
            </a:pPr>
            <a:r>
              <a:rPr lang="en-US" altLang="ko-KR" sz="2000" dirty="0"/>
              <a:t>Essex Department of Social Services – Roger </a:t>
            </a:r>
            <a:r>
              <a:rPr lang="en-US" altLang="ko-KR" sz="2000" dirty="0" err="1"/>
              <a:t>Fenner</a:t>
            </a:r>
            <a:r>
              <a:rPr lang="en-US" altLang="ko-KR" sz="2000" dirty="0"/>
              <a:t/>
            </a:r>
            <a:br>
              <a:rPr lang="en-US" altLang="ko-KR" sz="2000" dirty="0"/>
            </a:br>
            <a:r>
              <a:rPr lang="en-US" altLang="ko-KR" sz="2000" dirty="0"/>
              <a:t>(443) 934-9452</a:t>
            </a:r>
            <a:endParaRPr lang="ko-KR" altLang="en-US" sz="2000" dirty="0"/>
          </a:p>
          <a:p>
            <a:pPr>
              <a:buSzPct val="100000"/>
              <a:buFont typeface="Georgia" charset="0"/>
              <a:buChar char="•"/>
            </a:pPr>
            <a:r>
              <a:rPr lang="en-US" altLang="ko-KR" sz="2000" dirty="0"/>
              <a:t>Catonsville Department of Social Services – </a:t>
            </a:r>
            <a:r>
              <a:rPr lang="en-US" altLang="ko-KR" sz="2000" dirty="0" err="1"/>
              <a:t>Tawanda</a:t>
            </a:r>
            <a:r>
              <a:rPr lang="en-US" altLang="ko-KR" sz="2000" dirty="0"/>
              <a:t> Epps</a:t>
            </a:r>
            <a:br>
              <a:rPr lang="en-US" altLang="ko-KR" sz="2000" dirty="0"/>
            </a:br>
            <a:r>
              <a:rPr lang="en-US" altLang="ko-KR" sz="2000" dirty="0"/>
              <a:t>(443) 934-</a:t>
            </a:r>
            <a:r>
              <a:rPr lang="en-US" altLang="ko-KR" sz="2000" dirty="0" smtClean="0"/>
              <a:t>9466</a:t>
            </a:r>
            <a:endParaRPr lang="ko-KR" altLang="en-US" sz="2000" dirty="0"/>
          </a:p>
        </p:txBody>
      </p:sp>
      <p:sp>
        <p:nvSpPr>
          <p:cNvPr id="9" name="Content Placeholder 8"/>
          <p:cNvSpPr>
            <a:spLocks noGrp="1"/>
          </p:cNvSpPr>
          <p:nvPr>
            <p:ph sz="half" idx="2"/>
          </p:nvPr>
        </p:nvSpPr>
        <p:spPr/>
        <p:txBody>
          <a:bodyPr>
            <a:normAutofit/>
          </a:bodyPr>
          <a:lstStyle/>
          <a:p>
            <a:pPr>
              <a:buSzPct val="100000"/>
              <a:buFont typeface="Georgia" charset="0"/>
              <a:buChar char="•"/>
            </a:pPr>
            <a:r>
              <a:rPr lang="en-US" altLang="ko-KR" sz="2000" dirty="0" err="1"/>
              <a:t>Dundalk</a:t>
            </a:r>
            <a:r>
              <a:rPr lang="en-US" altLang="ko-KR" sz="2000" dirty="0"/>
              <a:t> Department of Social Services – </a:t>
            </a:r>
            <a:r>
              <a:rPr lang="en-US" altLang="ko-KR" sz="2000" dirty="0" err="1"/>
              <a:t>Roshon</a:t>
            </a:r>
            <a:r>
              <a:rPr lang="en-US" altLang="ko-KR" sz="2000" dirty="0"/>
              <a:t> Goode</a:t>
            </a:r>
            <a:br>
              <a:rPr lang="en-US" altLang="ko-KR" sz="2000" dirty="0"/>
            </a:br>
            <a:r>
              <a:rPr lang="en-US" altLang="ko-KR" sz="2000" dirty="0"/>
              <a:t>(443) 934-9454</a:t>
            </a:r>
            <a:endParaRPr lang="ko-KR" altLang="en-US" sz="2000" dirty="0"/>
          </a:p>
          <a:p>
            <a:pPr>
              <a:buSzPct val="100000"/>
              <a:buFont typeface="Georgia" charset="0"/>
              <a:buChar char="•"/>
            </a:pPr>
            <a:r>
              <a:rPr lang="en-US" altLang="ko-KR" sz="2000" dirty="0"/>
              <a:t>Liberty Workforce Development Center – </a:t>
            </a:r>
            <a:r>
              <a:rPr lang="en-US" altLang="ko-KR" sz="2000" dirty="0" err="1"/>
              <a:t>Tanys</a:t>
            </a:r>
            <a:r>
              <a:rPr lang="en-US" altLang="ko-KR" sz="2000" dirty="0"/>
              <a:t> Lee</a:t>
            </a:r>
            <a:br>
              <a:rPr lang="en-US" altLang="ko-KR" sz="2000" dirty="0"/>
            </a:br>
            <a:r>
              <a:rPr lang="en-US" altLang="ko-KR" sz="2000" dirty="0"/>
              <a:t>(443) 934-9459</a:t>
            </a:r>
            <a:endParaRPr lang="ko-KR" altLang="en-US" sz="2000" dirty="0"/>
          </a:p>
          <a:p>
            <a:pPr>
              <a:buSzPct val="100000"/>
              <a:buFont typeface="Georgia" charset="0"/>
              <a:buChar char="•"/>
            </a:pPr>
            <a:r>
              <a:rPr lang="en-US" altLang="ko-KR" sz="2000" dirty="0"/>
              <a:t>19 Baltimore County Public Libraries</a:t>
            </a:r>
          </a:p>
          <a:p>
            <a:pPr>
              <a:buSzPct val="100000"/>
              <a:buFont typeface="Georgia" charset="0"/>
              <a:buChar char="•"/>
            </a:pPr>
            <a:r>
              <a:rPr lang="en-US" altLang="ko-KR" sz="2000" dirty="0"/>
              <a:t>Baltimore County Detention </a:t>
            </a:r>
            <a:r>
              <a:rPr lang="en-US" altLang="ko-KR" sz="2000" dirty="0" smtClean="0"/>
              <a:t>Center</a:t>
            </a:r>
            <a:endParaRPr lang="en-US" altLang="ko-KR" sz="2000" dirty="0"/>
          </a:p>
        </p:txBody>
      </p:sp>
    </p:spTree>
    <p:extLst>
      <p:ext uri="{BB962C8B-B14F-4D97-AF65-F5344CB8AC3E}">
        <p14:creationId xmlns:p14="http://schemas.microsoft.com/office/powerpoint/2010/main" val="3662536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rtlCol="0">
            <a:normAutofit fontScale="90000"/>
          </a:bodyPr>
          <a:lstStyle/>
          <a:p>
            <a:pPr defTabSz="912813" fontAlgn="auto">
              <a:spcAft>
                <a:spcPts val="0"/>
              </a:spcAft>
              <a:defRPr/>
            </a:pPr>
            <a:r>
              <a:rPr dirty="0" smtClean="0">
                <a:solidFill>
                  <a:srgbClr val="C00000"/>
                </a:solidFill>
                <a:latin typeface="Georgia" pitchFamily="18" charset="0"/>
                <a:ea typeface="ＭＳ Ｐゴシック" pitchFamily="34" charset="-128"/>
              </a:rPr>
              <a:t/>
            </a:r>
            <a:br>
              <a:rPr dirty="0" smtClean="0">
                <a:solidFill>
                  <a:srgbClr val="C00000"/>
                </a:solidFill>
                <a:latin typeface="Georgia" pitchFamily="18" charset="0"/>
                <a:ea typeface="ＭＳ Ｐゴシック" pitchFamily="34" charset="-128"/>
              </a:rPr>
            </a:br>
            <a:r>
              <a:rPr dirty="0" smtClean="0">
                <a:solidFill>
                  <a:srgbClr val="C00000"/>
                </a:solidFill>
                <a:latin typeface="Georgia" pitchFamily="18" charset="0"/>
                <a:ea typeface="ＭＳ Ｐゴシック" pitchFamily="34" charset="-128"/>
              </a:rPr>
              <a:t/>
            </a:r>
            <a:br>
              <a:rPr dirty="0" smtClean="0">
                <a:solidFill>
                  <a:srgbClr val="C00000"/>
                </a:solidFill>
                <a:latin typeface="Georgia" pitchFamily="18" charset="0"/>
                <a:ea typeface="ＭＳ Ｐゴシック" pitchFamily="34" charset="-128"/>
              </a:rPr>
            </a:br>
            <a:r>
              <a:rPr dirty="0" smtClean="0">
                <a:solidFill>
                  <a:schemeClr val="tx2"/>
                </a:solidFill>
                <a:latin typeface="Arial" pitchFamily="34" charset="0"/>
                <a:ea typeface="ＭＳ Ｐゴシック" pitchFamily="34" charset="-128"/>
                <a:cs typeface="Arial" pitchFamily="34" charset="0"/>
              </a:rPr>
              <a:t>Consumer Assistance </a:t>
            </a:r>
            <a:r>
              <a:rPr dirty="0" smtClean="0">
                <a:solidFill>
                  <a:srgbClr val="C00000"/>
                </a:solidFill>
                <a:latin typeface="Georgia" pitchFamily="18" charset="0"/>
                <a:ea typeface="ＭＳ Ｐゴシック" pitchFamily="34" charset="-128"/>
              </a:rPr>
              <a:t/>
            </a:r>
            <a:br>
              <a:rPr dirty="0" smtClean="0">
                <a:solidFill>
                  <a:srgbClr val="C00000"/>
                </a:solidFill>
                <a:latin typeface="Georgia" pitchFamily="18" charset="0"/>
                <a:ea typeface="ＭＳ Ｐゴシック" pitchFamily="34" charset="-128"/>
              </a:rPr>
            </a:br>
            <a:r>
              <a:rPr dirty="0" smtClean="0">
                <a:solidFill>
                  <a:srgbClr val="C00000"/>
                </a:solidFill>
                <a:latin typeface="Georgia" pitchFamily="18" charset="0"/>
                <a:ea typeface="ＭＳ Ｐゴシック" pitchFamily="34" charset="-128"/>
              </a:rPr>
              <a:t/>
            </a:r>
            <a:br>
              <a:rPr dirty="0" smtClean="0">
                <a:solidFill>
                  <a:srgbClr val="C00000"/>
                </a:solidFill>
                <a:latin typeface="Georgia" pitchFamily="18" charset="0"/>
                <a:ea typeface="ＭＳ Ｐゴシック" pitchFamily="34" charset="-128"/>
              </a:rPr>
            </a:br>
            <a:endParaRPr dirty="0" smtClean="0">
              <a:solidFill>
                <a:srgbClr val="C00000"/>
              </a:solidFill>
              <a:latin typeface="Georgia" pitchFamily="18" charset="0"/>
              <a:ea typeface="ＭＳ Ｐゴシック" pitchFamily="34" charset="-128"/>
            </a:endParaRPr>
          </a:p>
        </p:txBody>
      </p:sp>
      <p:sp>
        <p:nvSpPr>
          <p:cNvPr id="69634" name="Text Placeholder 2"/>
          <p:cNvSpPr>
            <a:spLocks noGrp="1"/>
          </p:cNvSpPr>
          <p:nvPr>
            <p:ph sz="half" idx="1"/>
          </p:nvPr>
        </p:nvSpPr>
        <p:spPr>
          <a:xfrm>
            <a:off x="457200" y="1752600"/>
            <a:ext cx="4038600" cy="4648200"/>
          </a:xfrm>
        </p:spPr>
        <p:txBody>
          <a:bodyPr rtlCol="0">
            <a:normAutofit fontScale="77500" lnSpcReduction="20000"/>
          </a:bodyPr>
          <a:lstStyle/>
          <a:p>
            <a:pPr defTabSz="912813" fontAlgn="auto">
              <a:lnSpc>
                <a:spcPct val="120000"/>
              </a:lnSpc>
              <a:spcBef>
                <a:spcPts val="0"/>
              </a:spcBef>
              <a:spcAft>
                <a:spcPts val="0"/>
              </a:spcAft>
              <a:buClr>
                <a:srgbClr val="565655"/>
              </a:buClr>
              <a:buFontTx/>
              <a:buChar char="•"/>
              <a:defRPr/>
            </a:pPr>
            <a:r>
              <a:rPr lang="en-US" sz="3100" b="1" dirty="0" smtClean="0">
                <a:latin typeface="Arial" pitchFamily="34" charset="0"/>
                <a:ea typeface="ＭＳ Ｐゴシック" pitchFamily="34" charset="-128"/>
                <a:cs typeface="Arial" pitchFamily="34" charset="0"/>
              </a:rPr>
              <a:t>Online at </a:t>
            </a:r>
            <a:r>
              <a:rPr lang="en-US" sz="2100" dirty="0" smtClean="0">
                <a:latin typeface="Arial" pitchFamily="34" charset="0"/>
                <a:ea typeface="ＭＳ Ｐゴシック" pitchFamily="34" charset="-128"/>
                <a:cs typeface="Arial" pitchFamily="34" charset="0"/>
                <a:hlinkClick r:id="rId3"/>
              </a:rPr>
              <a:t>www.MarylandHealthConnection.gov</a:t>
            </a:r>
            <a:endParaRPr lang="en-US" sz="2100" dirty="0" smtClean="0">
              <a:latin typeface="Arial" pitchFamily="34" charset="0"/>
              <a:ea typeface="ＭＳ Ｐゴシック" pitchFamily="34" charset="-128"/>
              <a:cs typeface="Arial" pitchFamily="34" charset="0"/>
            </a:endParaRPr>
          </a:p>
          <a:p>
            <a:pPr lvl="1" defTabSz="912813" fontAlgn="auto">
              <a:lnSpc>
                <a:spcPct val="120000"/>
              </a:lnSpc>
              <a:spcBef>
                <a:spcPts val="0"/>
              </a:spcBef>
              <a:spcAft>
                <a:spcPts val="0"/>
              </a:spcAft>
              <a:defRPr/>
            </a:pPr>
            <a:r>
              <a:rPr lang="en-US" sz="2900" dirty="0" smtClean="0">
                <a:latin typeface="Arial" pitchFamily="34" charset="0"/>
                <a:ea typeface="ＭＳ Ｐゴシック" pitchFamily="34" charset="-128"/>
                <a:cs typeface="Arial" pitchFamily="34" charset="0"/>
              </a:rPr>
              <a:t>Shop</a:t>
            </a:r>
          </a:p>
          <a:p>
            <a:pPr lvl="1" defTabSz="912813" fontAlgn="auto">
              <a:lnSpc>
                <a:spcPct val="120000"/>
              </a:lnSpc>
              <a:spcBef>
                <a:spcPts val="0"/>
              </a:spcBef>
              <a:spcAft>
                <a:spcPts val="0"/>
              </a:spcAft>
              <a:defRPr/>
            </a:pPr>
            <a:r>
              <a:rPr lang="en-US" sz="2900" dirty="0" smtClean="0">
                <a:latin typeface="Arial" pitchFamily="34" charset="0"/>
                <a:ea typeface="ＭＳ Ｐゴシック" pitchFamily="34" charset="-128"/>
                <a:cs typeface="Arial" pitchFamily="34" charset="0"/>
              </a:rPr>
              <a:t>Compare</a:t>
            </a:r>
          </a:p>
          <a:p>
            <a:pPr lvl="1" defTabSz="912813" fontAlgn="auto">
              <a:lnSpc>
                <a:spcPct val="120000"/>
              </a:lnSpc>
              <a:spcBef>
                <a:spcPts val="0"/>
              </a:spcBef>
              <a:spcAft>
                <a:spcPts val="0"/>
              </a:spcAft>
              <a:defRPr/>
            </a:pPr>
            <a:r>
              <a:rPr lang="en-US" sz="2900" dirty="0" smtClean="0">
                <a:latin typeface="Arial" pitchFamily="34" charset="0"/>
                <a:ea typeface="ＭＳ Ｐゴシック" pitchFamily="34" charset="-128"/>
                <a:cs typeface="Arial" pitchFamily="34" charset="0"/>
              </a:rPr>
              <a:t>Enroll</a:t>
            </a:r>
          </a:p>
          <a:p>
            <a:pPr defTabSz="912813" fontAlgn="auto">
              <a:lnSpc>
                <a:spcPct val="120000"/>
              </a:lnSpc>
              <a:spcBef>
                <a:spcPts val="0"/>
              </a:spcBef>
              <a:spcAft>
                <a:spcPts val="0"/>
              </a:spcAft>
              <a:buClr>
                <a:srgbClr val="565655"/>
              </a:buClr>
              <a:buFontTx/>
              <a:buChar char="•"/>
              <a:defRPr/>
            </a:pPr>
            <a:endParaRPr lang="en-US" sz="3100" b="1" dirty="0" smtClean="0">
              <a:latin typeface="Arial" pitchFamily="34" charset="0"/>
              <a:ea typeface="ＭＳ Ｐゴシック" pitchFamily="34" charset="-128"/>
              <a:cs typeface="Arial" pitchFamily="34" charset="0"/>
            </a:endParaRPr>
          </a:p>
          <a:p>
            <a:pPr defTabSz="912813">
              <a:lnSpc>
                <a:spcPct val="120000"/>
              </a:lnSpc>
              <a:spcAft>
                <a:spcPts val="0"/>
              </a:spcAft>
              <a:buClr>
                <a:srgbClr val="565655"/>
              </a:buClr>
              <a:defRPr/>
            </a:pPr>
            <a:r>
              <a:rPr lang="en-US" sz="3100" b="1" dirty="0" smtClean="0">
                <a:latin typeface="Arial" pitchFamily="34" charset="0"/>
                <a:ea typeface="ＭＳ Ｐゴシック" pitchFamily="34" charset="-128"/>
                <a:cs typeface="Arial" pitchFamily="34" charset="0"/>
              </a:rPr>
              <a:t>In-person Assistance </a:t>
            </a:r>
          </a:p>
          <a:p>
            <a:pPr lvl="1" defTabSz="912813" fontAlgn="auto">
              <a:lnSpc>
                <a:spcPct val="120000"/>
              </a:lnSpc>
              <a:spcBef>
                <a:spcPts val="0"/>
              </a:spcBef>
              <a:spcAft>
                <a:spcPts val="0"/>
              </a:spcAft>
              <a:defRPr/>
            </a:pPr>
            <a:r>
              <a:rPr lang="en-US" sz="2900" dirty="0" smtClean="0">
                <a:latin typeface="Arial" pitchFamily="34" charset="0"/>
                <a:ea typeface="ＭＳ Ｐゴシック" pitchFamily="34" charset="-128"/>
                <a:cs typeface="Arial" pitchFamily="34" charset="0"/>
              </a:rPr>
              <a:t>Navigators (Certified)</a:t>
            </a:r>
          </a:p>
          <a:p>
            <a:pPr lvl="1" defTabSz="912813" fontAlgn="auto">
              <a:lnSpc>
                <a:spcPct val="120000"/>
              </a:lnSpc>
              <a:spcBef>
                <a:spcPts val="0"/>
              </a:spcBef>
              <a:spcAft>
                <a:spcPts val="0"/>
              </a:spcAft>
              <a:defRPr/>
            </a:pPr>
            <a:r>
              <a:rPr lang="en-US" sz="2900" dirty="0" smtClean="0">
                <a:latin typeface="Arial" pitchFamily="34" charset="0"/>
                <a:ea typeface="ＭＳ Ｐゴシック" pitchFamily="34" charset="-128"/>
                <a:cs typeface="Arial" pitchFamily="34" charset="0"/>
              </a:rPr>
              <a:t>Assisters (Non-Certified)</a:t>
            </a:r>
          </a:p>
          <a:p>
            <a:pPr lvl="1" defTabSz="912813" fontAlgn="auto">
              <a:lnSpc>
                <a:spcPct val="120000"/>
              </a:lnSpc>
              <a:spcBef>
                <a:spcPts val="0"/>
              </a:spcBef>
              <a:spcAft>
                <a:spcPts val="0"/>
              </a:spcAft>
              <a:defRPr/>
            </a:pPr>
            <a:r>
              <a:rPr lang="en-US" sz="2900" dirty="0" smtClean="0">
                <a:latin typeface="Arial" pitchFamily="34" charset="0"/>
                <a:ea typeface="ＭＳ Ｐゴシック" pitchFamily="34" charset="-128"/>
                <a:cs typeface="Arial" pitchFamily="34" charset="0"/>
              </a:rPr>
              <a:t>Insurance Producers (Authorized)</a:t>
            </a:r>
          </a:p>
          <a:p>
            <a:pPr lvl="1" defTabSz="912813" fontAlgn="auto">
              <a:lnSpc>
                <a:spcPct val="120000"/>
              </a:lnSpc>
              <a:spcBef>
                <a:spcPts val="0"/>
              </a:spcBef>
              <a:spcAft>
                <a:spcPts val="0"/>
              </a:spcAft>
              <a:defRPr/>
            </a:pPr>
            <a:r>
              <a:rPr lang="en-US" sz="2900" dirty="0" smtClean="0">
                <a:latin typeface="Arial" pitchFamily="34" charset="0"/>
                <a:ea typeface="ＭＳ Ｐゴシック" pitchFamily="34" charset="-128"/>
                <a:cs typeface="Arial" pitchFamily="34" charset="0"/>
              </a:rPr>
              <a:t>Captive Producers</a:t>
            </a:r>
          </a:p>
          <a:p>
            <a:pPr lvl="1" defTabSz="912813" fontAlgn="auto">
              <a:lnSpc>
                <a:spcPct val="120000"/>
              </a:lnSpc>
              <a:spcBef>
                <a:spcPts val="0"/>
              </a:spcBef>
              <a:spcAft>
                <a:spcPts val="0"/>
              </a:spcAft>
              <a:defRPr/>
            </a:pPr>
            <a:r>
              <a:rPr lang="en-US" sz="2900" dirty="0" smtClean="0">
                <a:latin typeface="Arial" pitchFamily="34" charset="0"/>
                <a:ea typeface="ＭＳ Ｐゴシック" pitchFamily="34" charset="-128"/>
                <a:cs typeface="Arial" pitchFamily="34" charset="0"/>
              </a:rPr>
              <a:t>Application Counselors</a:t>
            </a:r>
          </a:p>
          <a:p>
            <a:pPr defTabSz="912813" fontAlgn="auto">
              <a:lnSpc>
                <a:spcPct val="90000"/>
              </a:lnSpc>
              <a:spcBef>
                <a:spcPts val="0"/>
              </a:spcBef>
              <a:defRPr/>
            </a:pPr>
            <a:endParaRPr lang="en-US" sz="2400" dirty="0" smtClean="0">
              <a:latin typeface="Georgia" pitchFamily="18" charset="0"/>
              <a:ea typeface="ＭＳ Ｐゴシック" pitchFamily="34" charset="-128"/>
            </a:endParaRPr>
          </a:p>
        </p:txBody>
      </p:sp>
      <p:sp>
        <p:nvSpPr>
          <p:cNvPr id="2" name="Content Placeholder 1"/>
          <p:cNvSpPr>
            <a:spLocks noGrp="1"/>
          </p:cNvSpPr>
          <p:nvPr>
            <p:ph sz="half" idx="2"/>
          </p:nvPr>
        </p:nvSpPr>
        <p:spPr>
          <a:xfrm>
            <a:off x="4648200" y="1752600"/>
            <a:ext cx="4038600" cy="4800600"/>
          </a:xfrm>
        </p:spPr>
        <p:txBody>
          <a:bodyPr rtlCol="0">
            <a:normAutofit fontScale="92500" lnSpcReduction="10000"/>
          </a:bodyPr>
          <a:lstStyle/>
          <a:p>
            <a:pPr defTabSz="912813">
              <a:spcAft>
                <a:spcPts val="0"/>
              </a:spcAft>
              <a:buClr>
                <a:srgbClr val="565655"/>
              </a:buClr>
              <a:defRPr/>
            </a:pPr>
            <a:r>
              <a:rPr lang="en-US" sz="2400" b="1" dirty="0">
                <a:latin typeface="Arial" pitchFamily="34" charset="0"/>
                <a:ea typeface="ＭＳ Ｐゴシック" pitchFamily="34" charset="-128"/>
                <a:cs typeface="Arial" pitchFamily="34" charset="0"/>
              </a:rPr>
              <a:t>Consolidated Services </a:t>
            </a:r>
            <a:r>
              <a:rPr lang="en-US" sz="2400" b="1" dirty="0" smtClean="0">
                <a:latin typeface="Arial" pitchFamily="34" charset="0"/>
                <a:ea typeface="ＭＳ Ｐゴシック" pitchFamily="34" charset="-128"/>
                <a:cs typeface="Arial" pitchFamily="34" charset="0"/>
              </a:rPr>
              <a:t>Call Center </a:t>
            </a:r>
          </a:p>
          <a:p>
            <a:pPr lvl="1" defTabSz="912813">
              <a:lnSpc>
                <a:spcPct val="110000"/>
              </a:lnSpc>
              <a:spcAft>
                <a:spcPts val="0"/>
              </a:spcAft>
              <a:defRPr/>
            </a:pPr>
            <a:r>
              <a:rPr lang="en-US" sz="2300" b="1" dirty="0" smtClean="0">
                <a:latin typeface="Arial" pitchFamily="34" charset="0"/>
                <a:ea typeface="ＭＳ Ｐゴシック" pitchFamily="34" charset="-128"/>
                <a:cs typeface="Arial" pitchFamily="34" charset="0"/>
              </a:rPr>
              <a:t>855-642-8572 </a:t>
            </a:r>
            <a:endParaRPr lang="en-US" sz="2300" b="1" dirty="0">
              <a:latin typeface="Arial" pitchFamily="34" charset="0"/>
              <a:ea typeface="ＭＳ Ｐゴシック" pitchFamily="34" charset="-128"/>
              <a:cs typeface="Arial" pitchFamily="34" charset="0"/>
            </a:endParaRPr>
          </a:p>
          <a:p>
            <a:pPr lvl="1" defTabSz="912813">
              <a:lnSpc>
                <a:spcPct val="110000"/>
              </a:lnSpc>
              <a:spcAft>
                <a:spcPts val="0"/>
              </a:spcAft>
              <a:defRPr/>
            </a:pPr>
            <a:r>
              <a:rPr lang="en-US" sz="2300" b="1" dirty="0">
                <a:latin typeface="Arial" pitchFamily="34" charset="0"/>
                <a:ea typeface="ＭＳ Ｐゴシック" pitchFamily="34" charset="-128"/>
                <a:cs typeface="Arial" pitchFamily="34" charset="0"/>
              </a:rPr>
              <a:t>855-642-8573 – TTY</a:t>
            </a:r>
          </a:p>
          <a:p>
            <a:pPr lvl="1" defTabSz="912813" fontAlgn="auto">
              <a:lnSpc>
                <a:spcPct val="110000"/>
              </a:lnSpc>
              <a:spcBef>
                <a:spcPts val="0"/>
              </a:spcBef>
              <a:spcAft>
                <a:spcPts val="0"/>
              </a:spcAft>
              <a:defRPr/>
            </a:pPr>
            <a:r>
              <a:rPr lang="en-US" sz="2200" dirty="0" smtClean="0">
                <a:latin typeface="Arial" pitchFamily="34" charset="0"/>
                <a:ea typeface="ＭＳ Ｐゴシック" pitchFamily="34" charset="-128"/>
                <a:cs typeface="Arial" pitchFamily="34" charset="0"/>
              </a:rPr>
              <a:t>Customer Service</a:t>
            </a:r>
          </a:p>
          <a:p>
            <a:pPr lvl="1" defTabSz="912813" fontAlgn="auto">
              <a:lnSpc>
                <a:spcPct val="110000"/>
              </a:lnSpc>
              <a:spcBef>
                <a:spcPts val="0"/>
              </a:spcBef>
              <a:spcAft>
                <a:spcPts val="0"/>
              </a:spcAft>
              <a:defRPr/>
            </a:pPr>
            <a:r>
              <a:rPr lang="en-US" sz="2200" dirty="0" smtClean="0">
                <a:latin typeface="Arial" pitchFamily="34" charset="0"/>
                <a:ea typeface="ＭＳ Ｐゴシック" pitchFamily="34" charset="-128"/>
                <a:cs typeface="Arial" pitchFamily="34" charset="0"/>
              </a:rPr>
              <a:t>Application </a:t>
            </a:r>
            <a:r>
              <a:rPr lang="en-US" sz="2200" dirty="0">
                <a:latin typeface="Arial" pitchFamily="34" charset="0"/>
                <a:ea typeface="ＭＳ Ｐゴシック" pitchFamily="34" charset="-128"/>
                <a:cs typeface="Arial" pitchFamily="34" charset="0"/>
              </a:rPr>
              <a:t>and enrollment assistance</a:t>
            </a:r>
          </a:p>
          <a:p>
            <a:pPr lvl="1" defTabSz="912813" fontAlgn="auto">
              <a:lnSpc>
                <a:spcPct val="110000"/>
              </a:lnSpc>
              <a:spcBef>
                <a:spcPts val="0"/>
              </a:spcBef>
              <a:spcAft>
                <a:spcPts val="0"/>
              </a:spcAft>
              <a:defRPr/>
            </a:pPr>
            <a:r>
              <a:rPr lang="en-US" sz="2200" dirty="0">
                <a:latin typeface="Arial" pitchFamily="34" charset="0"/>
                <a:ea typeface="ＭＳ Ｐゴシック" pitchFamily="34" charset="-128"/>
                <a:cs typeface="Arial" pitchFamily="34" charset="0"/>
              </a:rPr>
              <a:t>Language line/ translation services</a:t>
            </a:r>
          </a:p>
          <a:p>
            <a:pPr lvl="1" defTabSz="912813" fontAlgn="auto">
              <a:lnSpc>
                <a:spcPct val="110000"/>
              </a:lnSpc>
              <a:spcBef>
                <a:spcPts val="0"/>
              </a:spcBef>
              <a:spcAft>
                <a:spcPts val="0"/>
              </a:spcAft>
              <a:defRPr/>
            </a:pPr>
            <a:r>
              <a:rPr lang="en-US" sz="2200" dirty="0">
                <a:latin typeface="Arial" pitchFamily="34" charset="0"/>
                <a:ea typeface="ＭＳ Ｐゴシック" pitchFamily="34" charset="-128"/>
                <a:cs typeface="Arial" pitchFamily="34" charset="0"/>
              </a:rPr>
              <a:t>TTY for the hearing </a:t>
            </a:r>
            <a:r>
              <a:rPr lang="en-US" sz="2200" dirty="0" smtClean="0">
                <a:latin typeface="Arial" pitchFamily="34" charset="0"/>
                <a:ea typeface="ＭＳ Ｐゴシック" pitchFamily="34" charset="-128"/>
                <a:cs typeface="Arial" pitchFamily="34" charset="0"/>
              </a:rPr>
              <a:t>impaired</a:t>
            </a:r>
          </a:p>
          <a:p>
            <a:pPr defTabSz="912813">
              <a:lnSpc>
                <a:spcPct val="110000"/>
              </a:lnSpc>
              <a:spcAft>
                <a:spcPts val="0"/>
              </a:spcAft>
              <a:defRPr/>
            </a:pPr>
            <a:endParaRPr lang="en-US" sz="2400" b="1" dirty="0" smtClean="0">
              <a:latin typeface="Arial" pitchFamily="34" charset="0"/>
              <a:ea typeface="ＭＳ Ｐゴシック" pitchFamily="34" charset="-128"/>
              <a:cs typeface="Arial" pitchFamily="34" charset="0"/>
            </a:endParaRPr>
          </a:p>
          <a:p>
            <a:pPr defTabSz="912813">
              <a:lnSpc>
                <a:spcPct val="110000"/>
              </a:lnSpc>
              <a:spcAft>
                <a:spcPts val="0"/>
              </a:spcAft>
              <a:defRPr/>
            </a:pPr>
            <a:r>
              <a:rPr lang="en-US" sz="2400" b="1" dirty="0" smtClean="0">
                <a:latin typeface="Arial" pitchFamily="34" charset="0"/>
                <a:ea typeface="ＭＳ Ｐゴシック" pitchFamily="34" charset="-128"/>
                <a:cs typeface="Arial" pitchFamily="34" charset="0"/>
              </a:rPr>
              <a:t>HCAM Call Center</a:t>
            </a:r>
          </a:p>
          <a:p>
            <a:pPr lvl="1" defTabSz="912813">
              <a:lnSpc>
                <a:spcPct val="110000"/>
              </a:lnSpc>
              <a:spcAft>
                <a:spcPts val="0"/>
              </a:spcAft>
              <a:defRPr/>
            </a:pPr>
            <a:r>
              <a:rPr lang="en-US" sz="2300" b="1" dirty="0" smtClean="0">
                <a:latin typeface="Arial" pitchFamily="34" charset="0"/>
                <a:ea typeface="ＭＳ Ｐゴシック" pitchFamily="34" charset="-128"/>
                <a:cs typeface="Arial" pitchFamily="34" charset="0"/>
              </a:rPr>
              <a:t>877-223-5201</a:t>
            </a:r>
            <a:endParaRPr lang="en-US" sz="2300" b="1" dirty="0">
              <a:latin typeface="Arial" pitchFamily="34" charset="0"/>
              <a:ea typeface="ＭＳ Ｐゴシック" pitchFamily="34" charset="-128"/>
              <a:cs typeface="Arial" pitchFamily="34" charset="0"/>
            </a:endParaRPr>
          </a:p>
          <a:p>
            <a:pPr fontAlgn="auto">
              <a:lnSpc>
                <a:spcPct val="110000"/>
              </a:lnSpc>
              <a:spcBef>
                <a:spcPts val="0"/>
              </a:spcBef>
              <a:defRPr/>
            </a:pPr>
            <a:endParaRPr lang="en-US" dirty="0"/>
          </a:p>
        </p:txBody>
      </p:sp>
      <p:sp>
        <p:nvSpPr>
          <p:cNvPr id="3" name="Footer Placeholder 2"/>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12341895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533400"/>
            <a:ext cx="6629400" cy="4902881"/>
          </a:xfrm>
          <a:prstGeom prst="rect">
            <a:avLst/>
          </a:prstGeom>
        </p:spPr>
        <p:txBody>
          <a:bodyPr wrap="square">
            <a:spAutoFit/>
          </a:bodyPr>
          <a:lstStyle/>
          <a:p>
            <a:pPr algn="ctr" defTabSz="912813" fontAlgn="auto">
              <a:lnSpc>
                <a:spcPct val="120000"/>
              </a:lnSpc>
              <a:spcBef>
                <a:spcPts val="0"/>
              </a:spcBef>
              <a:spcAft>
                <a:spcPts val="0"/>
              </a:spcAft>
              <a:defRPr/>
            </a:pPr>
            <a:endParaRPr lang="en-US" sz="2800" b="1" dirty="0" smtClean="0">
              <a:latin typeface="Arial" pitchFamily="34" charset="0"/>
              <a:ea typeface="ＭＳ Ｐゴシック" pitchFamily="34" charset="-128"/>
              <a:cs typeface="Arial" pitchFamily="34" charset="0"/>
            </a:endParaRPr>
          </a:p>
          <a:p>
            <a:pPr algn="ctr" defTabSz="912813" fontAlgn="auto">
              <a:lnSpc>
                <a:spcPct val="120000"/>
              </a:lnSpc>
              <a:spcBef>
                <a:spcPts val="0"/>
              </a:spcBef>
              <a:spcAft>
                <a:spcPts val="0"/>
              </a:spcAft>
              <a:defRPr/>
            </a:pPr>
            <a:endParaRPr lang="en-US" sz="1050" b="1" dirty="0">
              <a:latin typeface="Arial" pitchFamily="34" charset="0"/>
              <a:ea typeface="ＭＳ Ｐゴシック" pitchFamily="34" charset="-128"/>
              <a:cs typeface="Arial" pitchFamily="34" charset="0"/>
            </a:endParaRPr>
          </a:p>
          <a:p>
            <a:pPr algn="ctr" defTabSz="912813" fontAlgn="auto">
              <a:lnSpc>
                <a:spcPct val="120000"/>
              </a:lnSpc>
              <a:spcBef>
                <a:spcPts val="0"/>
              </a:spcBef>
              <a:spcAft>
                <a:spcPts val="0"/>
              </a:spcAft>
              <a:defRPr/>
            </a:pPr>
            <a:endParaRPr lang="en-US" b="1" dirty="0" smtClean="0">
              <a:latin typeface="Arial" pitchFamily="34" charset="0"/>
              <a:ea typeface="ＭＳ Ｐゴシック" pitchFamily="34" charset="-128"/>
              <a:cs typeface="Arial" pitchFamily="34" charset="0"/>
            </a:endParaRPr>
          </a:p>
          <a:p>
            <a:pPr algn="ctr" defTabSz="912813" fontAlgn="auto">
              <a:lnSpc>
                <a:spcPct val="120000"/>
              </a:lnSpc>
              <a:spcBef>
                <a:spcPts val="0"/>
              </a:spcBef>
              <a:spcAft>
                <a:spcPts val="0"/>
              </a:spcAft>
              <a:defRPr/>
            </a:pPr>
            <a:r>
              <a:rPr lang="en-US" sz="2800" b="1" dirty="0" smtClean="0">
                <a:latin typeface="Arial" pitchFamily="34" charset="0"/>
                <a:ea typeface="ＭＳ Ｐゴシック" pitchFamily="34" charset="-128"/>
                <a:cs typeface="Arial" pitchFamily="34" charset="0"/>
              </a:rPr>
              <a:t>Aileen Zimmerman</a:t>
            </a:r>
          </a:p>
          <a:p>
            <a:pPr algn="ctr" defTabSz="912813" fontAlgn="auto">
              <a:lnSpc>
                <a:spcPct val="120000"/>
              </a:lnSpc>
              <a:spcBef>
                <a:spcPts val="0"/>
              </a:spcBef>
              <a:spcAft>
                <a:spcPts val="0"/>
              </a:spcAft>
              <a:defRPr/>
            </a:pPr>
            <a:endParaRPr lang="en-US" sz="1400" b="1" dirty="0" smtClean="0">
              <a:latin typeface="Arial" pitchFamily="34" charset="0"/>
              <a:ea typeface="ＭＳ Ｐゴシック" pitchFamily="34" charset="-128"/>
              <a:cs typeface="Arial" pitchFamily="34" charset="0"/>
            </a:endParaRPr>
          </a:p>
          <a:p>
            <a:pPr algn="ctr" defTabSz="912813" fontAlgn="auto">
              <a:lnSpc>
                <a:spcPct val="120000"/>
              </a:lnSpc>
              <a:spcBef>
                <a:spcPts val="0"/>
              </a:spcBef>
              <a:spcAft>
                <a:spcPts val="0"/>
              </a:spcAft>
              <a:defRPr/>
            </a:pPr>
            <a:r>
              <a:rPr lang="en-US" sz="2400" b="1" dirty="0" smtClean="0">
                <a:latin typeface="Arial" pitchFamily="34" charset="0"/>
                <a:ea typeface="ＭＳ Ｐゴシック" pitchFamily="34" charset="-128"/>
                <a:cs typeface="Arial" pitchFamily="34" charset="0"/>
              </a:rPr>
              <a:t>Certified Navigator – Baltimore County</a:t>
            </a:r>
          </a:p>
          <a:p>
            <a:pPr algn="ctr" defTabSz="912813" fontAlgn="auto">
              <a:lnSpc>
                <a:spcPct val="120000"/>
              </a:lnSpc>
              <a:spcBef>
                <a:spcPts val="0"/>
              </a:spcBef>
              <a:spcAft>
                <a:spcPts val="0"/>
              </a:spcAft>
              <a:defRPr/>
            </a:pPr>
            <a:endParaRPr lang="en-US" sz="2000" b="1" dirty="0">
              <a:latin typeface="Arial" pitchFamily="34" charset="0"/>
              <a:ea typeface="ＭＳ Ｐゴシック" pitchFamily="34" charset="-128"/>
              <a:cs typeface="Arial" pitchFamily="34" charset="0"/>
            </a:endParaRPr>
          </a:p>
          <a:p>
            <a:pPr algn="ctr" defTabSz="912813">
              <a:lnSpc>
                <a:spcPct val="120000"/>
              </a:lnSpc>
              <a:defRPr/>
            </a:pPr>
            <a:r>
              <a:rPr lang="en-US" sz="2400" b="1" dirty="0" smtClean="0">
                <a:latin typeface="Arial" pitchFamily="34" charset="0"/>
                <a:ea typeface="ＭＳ Ｐゴシック" pitchFamily="34" charset="-128"/>
                <a:cs typeface="Arial" pitchFamily="34" charset="0"/>
              </a:rPr>
              <a:t>443-858-4767</a:t>
            </a:r>
          </a:p>
          <a:p>
            <a:pPr algn="ctr" defTabSz="912813">
              <a:lnSpc>
                <a:spcPct val="120000"/>
              </a:lnSpc>
              <a:defRPr/>
            </a:pPr>
            <a:endParaRPr lang="en-US" sz="2000" dirty="0" smtClean="0">
              <a:latin typeface="Georgia" pitchFamily="18" charset="0"/>
              <a:ea typeface="ＭＳ Ｐゴシック" pitchFamily="34" charset="-128"/>
              <a:hlinkClick r:id="rId2"/>
            </a:endParaRPr>
          </a:p>
          <a:p>
            <a:pPr algn="ctr" defTabSz="912813">
              <a:lnSpc>
                <a:spcPct val="120000"/>
              </a:lnSpc>
              <a:defRPr/>
            </a:pPr>
            <a:r>
              <a:rPr lang="en-US" sz="2000" dirty="0" smtClean="0">
                <a:latin typeface="Georgia" pitchFamily="18" charset="0"/>
                <a:ea typeface="ＭＳ Ｐゴシック" pitchFamily="34" charset="-128"/>
              </a:rPr>
              <a:t>azimmerman@hcamaryland.org</a:t>
            </a:r>
            <a:endParaRPr lang="en-US" sz="2000" dirty="0">
              <a:latin typeface="Georgia" pitchFamily="18" charset="0"/>
              <a:ea typeface="ＭＳ Ｐゴシック" pitchFamily="34" charset="-128"/>
            </a:endParaRPr>
          </a:p>
          <a:p>
            <a:pPr defTabSz="912813" fontAlgn="auto">
              <a:lnSpc>
                <a:spcPct val="120000"/>
              </a:lnSpc>
              <a:spcBef>
                <a:spcPts val="0"/>
              </a:spcBef>
              <a:spcAft>
                <a:spcPts val="0"/>
              </a:spcAft>
              <a:buFont typeface="Arial" pitchFamily="34" charset="0"/>
              <a:buNone/>
              <a:defRPr/>
            </a:pPr>
            <a:r>
              <a:rPr lang="en-US" dirty="0">
                <a:latin typeface="Georgia" pitchFamily="18" charset="0"/>
                <a:ea typeface="ＭＳ Ｐゴシック" pitchFamily="34" charset="-128"/>
              </a:rPr>
              <a:t>	</a:t>
            </a:r>
            <a:endParaRPr lang="en-US" dirty="0" smtClean="0">
              <a:latin typeface="Georgia" pitchFamily="18" charset="0"/>
              <a:ea typeface="ＭＳ Ｐゴシック" pitchFamily="34" charset="-128"/>
            </a:endParaRPr>
          </a:p>
          <a:p>
            <a:pPr algn="ctr" defTabSz="912813" fontAlgn="auto">
              <a:lnSpc>
                <a:spcPct val="120000"/>
              </a:lnSpc>
              <a:spcBef>
                <a:spcPts val="0"/>
              </a:spcBef>
              <a:spcAft>
                <a:spcPts val="0"/>
              </a:spcAft>
              <a:buFont typeface="Arial" pitchFamily="34" charset="0"/>
              <a:buNone/>
              <a:defRPr/>
            </a:pPr>
            <a:r>
              <a:rPr lang="en-US" dirty="0" smtClean="0">
                <a:latin typeface="Georgia" pitchFamily="18" charset="0"/>
                <a:ea typeface="ＭＳ Ｐゴシック" pitchFamily="34" charset="-128"/>
                <a:hlinkClick r:id="rId3"/>
              </a:rPr>
              <a:t>www.healthcareaccessmaryland.org</a:t>
            </a:r>
            <a:r>
              <a:rPr lang="en-US" dirty="0" smtClean="0">
                <a:latin typeface="Georgia" pitchFamily="18" charset="0"/>
                <a:ea typeface="ＭＳ Ｐゴシック" pitchFamily="34" charset="-128"/>
              </a:rPr>
              <a:t> </a:t>
            </a:r>
          </a:p>
          <a:p>
            <a:pPr defTabSz="912813" fontAlgn="auto">
              <a:lnSpc>
                <a:spcPct val="120000"/>
              </a:lnSpc>
              <a:spcBef>
                <a:spcPts val="0"/>
              </a:spcBef>
              <a:spcAft>
                <a:spcPts val="0"/>
              </a:spcAft>
              <a:buFont typeface="Arial" pitchFamily="34" charset="0"/>
              <a:buNone/>
              <a:defRPr/>
            </a:pPr>
            <a:r>
              <a:rPr lang="en-US" dirty="0" smtClean="0">
                <a:latin typeface="Georgia" pitchFamily="18" charset="0"/>
                <a:ea typeface="ＭＳ Ｐゴシック" pitchFamily="34" charset="-128"/>
              </a:rPr>
              <a:t> </a:t>
            </a:r>
            <a:endParaRPr lang="en-US" dirty="0">
              <a:latin typeface="Georgia" pitchFamily="18" charset="0"/>
              <a:ea typeface="ＭＳ Ｐゴシック" pitchFamily="34" charset="-128"/>
            </a:endParaRPr>
          </a:p>
        </p:txBody>
      </p:sp>
      <p:pic>
        <p:nvPicPr>
          <p:cNvPr id="1026" name="Picture 2" descr="K:\Logos and Icons\HCAM LOGO - NEW\Logo Files\Horizontal With Tagline\HCAM Horizontal 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94893" y="634999"/>
            <a:ext cx="2030413" cy="693521"/>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3341078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Affordable Care Act</a:t>
            </a:r>
            <a:endParaRPr lang="en-US" dirty="0"/>
          </a:p>
        </p:txBody>
      </p:sp>
      <p:sp>
        <p:nvSpPr>
          <p:cNvPr id="6" name="Content Placeholder 5"/>
          <p:cNvSpPr>
            <a:spLocks noGrp="1"/>
          </p:cNvSpPr>
          <p:nvPr>
            <p:ph idx="1"/>
          </p:nvPr>
        </p:nvSpPr>
        <p:spPr/>
        <p:txBody>
          <a:bodyPr>
            <a:normAutofit/>
          </a:bodyPr>
          <a:lstStyle/>
          <a:p>
            <a:r>
              <a:rPr lang="en-US" dirty="0" smtClean="0"/>
              <a:t>Patient Protection and Affordable Care Act</a:t>
            </a:r>
          </a:p>
          <a:p>
            <a:pPr lvl="1"/>
            <a:r>
              <a:rPr lang="en-US" dirty="0" smtClean="0"/>
              <a:t>Signed into law March 23, 2010</a:t>
            </a:r>
          </a:p>
          <a:p>
            <a:r>
              <a:rPr lang="en-US" dirty="0" smtClean="0"/>
              <a:t>Health Care Reform</a:t>
            </a:r>
          </a:p>
          <a:p>
            <a:pPr lvl="1"/>
            <a:r>
              <a:rPr lang="en-US" dirty="0" smtClean="0"/>
              <a:t>ACA expands coverage to </a:t>
            </a:r>
            <a:r>
              <a:rPr lang="en-US" dirty="0" smtClean="0"/>
              <a:t>800,000 </a:t>
            </a:r>
            <a:r>
              <a:rPr lang="en-US" dirty="0" smtClean="0"/>
              <a:t>uninsured in Maryland  </a:t>
            </a:r>
          </a:p>
          <a:p>
            <a:r>
              <a:rPr lang="en-US" dirty="0"/>
              <a:t>I</a:t>
            </a:r>
            <a:r>
              <a:rPr lang="en-US" dirty="0" smtClean="0"/>
              <a:t>ndividuals, families, and small businesses are all eligible for coverage through ACA</a:t>
            </a:r>
          </a:p>
        </p:txBody>
      </p:sp>
      <p:sp>
        <p:nvSpPr>
          <p:cNvPr id="3" name="Footer Placeholder 2"/>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2760197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Features</a:t>
            </a:r>
            <a:endParaRPr lang="en-US" dirty="0"/>
          </a:p>
        </p:txBody>
      </p:sp>
      <p:sp>
        <p:nvSpPr>
          <p:cNvPr id="3" name="Content Placeholder 2"/>
          <p:cNvSpPr>
            <a:spLocks noGrp="1"/>
          </p:cNvSpPr>
          <p:nvPr>
            <p:ph idx="1"/>
          </p:nvPr>
        </p:nvSpPr>
        <p:spPr/>
        <p:txBody>
          <a:bodyPr/>
          <a:lstStyle/>
          <a:p>
            <a:r>
              <a:rPr lang="en-US" dirty="0" smtClean="0"/>
              <a:t>Coverage </a:t>
            </a:r>
          </a:p>
          <a:p>
            <a:r>
              <a:rPr lang="en-US" dirty="0" smtClean="0"/>
              <a:t>Cost</a:t>
            </a:r>
          </a:p>
          <a:p>
            <a:r>
              <a:rPr lang="en-US" dirty="0" smtClean="0"/>
              <a:t>Care </a:t>
            </a:r>
          </a:p>
          <a:p>
            <a:r>
              <a:rPr lang="en-US" dirty="0" smtClean="0"/>
              <a:t>10 </a:t>
            </a:r>
            <a:r>
              <a:rPr lang="en-US" dirty="0" smtClean="0"/>
              <a:t>Essential Health Benefits </a:t>
            </a:r>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3141307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will ACA effect my </a:t>
            </a:r>
            <a:r>
              <a:rPr lang="en-US" i="1" dirty="0" smtClean="0"/>
              <a:t>coverage</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Choice of doctor </a:t>
            </a:r>
          </a:p>
          <a:p>
            <a:pPr lvl="1"/>
            <a:r>
              <a:rPr lang="en-US" dirty="0" smtClean="0"/>
              <a:t>You can choose any doctor you prefer</a:t>
            </a:r>
          </a:p>
          <a:p>
            <a:pPr lvl="1"/>
            <a:r>
              <a:rPr lang="en-US" dirty="0" smtClean="0"/>
              <a:t>If a woman wants her OB/GYN to be her primary care physician, that is allowed </a:t>
            </a:r>
          </a:p>
          <a:p>
            <a:r>
              <a:rPr lang="en-US" dirty="0" smtClean="0"/>
              <a:t>Children up to age 26 stay on their parents insurance</a:t>
            </a:r>
          </a:p>
          <a:p>
            <a:pPr lvl="1"/>
            <a:r>
              <a:rPr lang="en-US" dirty="0" smtClean="0"/>
              <a:t>52,000 in Maryland</a:t>
            </a:r>
          </a:p>
          <a:p>
            <a:r>
              <a:rPr lang="en-US" dirty="0" smtClean="0"/>
              <a:t>Children with preexisting conditions are no longer denied coverage </a:t>
            </a:r>
          </a:p>
          <a:p>
            <a:pPr lvl="1"/>
            <a:r>
              <a:rPr lang="en-US" dirty="0" smtClean="0"/>
              <a:t>Insurers can no longer deny or limit coverage to children under age 19 </a:t>
            </a:r>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727124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the </a:t>
            </a:r>
            <a:r>
              <a:rPr lang="en-US" i="1" dirty="0" smtClean="0"/>
              <a:t>cost</a:t>
            </a:r>
            <a:r>
              <a:rPr lang="en-US" dirty="0" smtClean="0"/>
              <a:t> of insurance? </a:t>
            </a:r>
            <a:endParaRPr lang="en-US" dirty="0"/>
          </a:p>
        </p:txBody>
      </p:sp>
      <p:sp>
        <p:nvSpPr>
          <p:cNvPr id="3" name="Content Placeholder 2"/>
          <p:cNvSpPr>
            <a:spLocks noGrp="1"/>
          </p:cNvSpPr>
          <p:nvPr>
            <p:ph idx="1"/>
          </p:nvPr>
        </p:nvSpPr>
        <p:spPr/>
        <p:txBody>
          <a:bodyPr/>
          <a:lstStyle/>
          <a:p>
            <a:r>
              <a:rPr lang="en-US" dirty="0" smtClean="0"/>
              <a:t>No more life-time dollar limits on care </a:t>
            </a:r>
          </a:p>
          <a:p>
            <a:r>
              <a:rPr lang="en-US" dirty="0" smtClean="0"/>
              <a:t>More dollars are now spent on your care – not on administrative costs</a:t>
            </a:r>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2303811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the </a:t>
            </a:r>
            <a:r>
              <a:rPr lang="en-US" i="1" dirty="0" smtClean="0"/>
              <a:t>care</a:t>
            </a:r>
            <a:r>
              <a:rPr lang="en-US" dirty="0" smtClean="0"/>
              <a:t> being offered?</a:t>
            </a:r>
            <a:endParaRPr lang="en-US" dirty="0"/>
          </a:p>
        </p:txBody>
      </p:sp>
      <p:sp>
        <p:nvSpPr>
          <p:cNvPr id="3" name="Content Placeholder 2"/>
          <p:cNvSpPr>
            <a:spLocks noGrp="1"/>
          </p:cNvSpPr>
          <p:nvPr>
            <p:ph idx="1"/>
          </p:nvPr>
        </p:nvSpPr>
        <p:spPr/>
        <p:txBody>
          <a:bodyPr/>
          <a:lstStyle/>
          <a:p>
            <a:r>
              <a:rPr lang="en-US" dirty="0" smtClean="0"/>
              <a:t>You can see the doctor of your choice </a:t>
            </a:r>
          </a:p>
          <a:p>
            <a:r>
              <a:rPr lang="en-US" dirty="0" smtClean="0"/>
              <a:t>Preventive care </a:t>
            </a:r>
          </a:p>
          <a:p>
            <a:r>
              <a:rPr lang="en-US" dirty="0" smtClean="0"/>
              <a:t>No </a:t>
            </a:r>
            <a:r>
              <a:rPr lang="en-US" i="1" dirty="0" smtClean="0"/>
              <a:t>pre-authorization</a:t>
            </a:r>
            <a:r>
              <a:rPr lang="en-US" dirty="0" smtClean="0"/>
              <a:t> required to go to the emergency room  </a:t>
            </a:r>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3492589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Essential Health Benefits </a:t>
            </a:r>
            <a:endParaRPr lang="en-US" dirty="0"/>
          </a:p>
        </p:txBody>
      </p:sp>
      <p:sp>
        <p:nvSpPr>
          <p:cNvPr id="4" name="Footer Placeholder 3"/>
          <p:cNvSpPr>
            <a:spLocks noGrp="1"/>
          </p:cNvSpPr>
          <p:nvPr>
            <p:ph type="ftr" sz="quarter" idx="11"/>
          </p:nvPr>
        </p:nvSpPr>
        <p:spPr/>
        <p:txBody>
          <a:bodyPr/>
          <a:lstStyle/>
          <a:p>
            <a:r>
              <a:rPr lang="en-US" smtClean="0"/>
              <a:t>Baltimore County</a:t>
            </a:r>
            <a:endParaRPr lang="en-US" dirty="0"/>
          </a:p>
        </p:txBody>
      </p:sp>
      <p:sp>
        <p:nvSpPr>
          <p:cNvPr id="3" name="Content Placeholder 2"/>
          <p:cNvSpPr>
            <a:spLocks noGrp="1"/>
          </p:cNvSpPr>
          <p:nvPr>
            <p:ph sz="half" idx="1"/>
          </p:nvPr>
        </p:nvSpPr>
        <p:spPr/>
        <p:txBody>
          <a:bodyPr>
            <a:normAutofit/>
          </a:bodyPr>
          <a:lstStyle/>
          <a:p>
            <a:r>
              <a:rPr lang="en-US" dirty="0" smtClean="0"/>
              <a:t>Qualified Health Plans </a:t>
            </a:r>
          </a:p>
          <a:p>
            <a:pPr lvl="1"/>
            <a:r>
              <a:rPr lang="en-US" dirty="0" smtClean="0"/>
              <a:t>Ambulatory Services</a:t>
            </a:r>
          </a:p>
          <a:p>
            <a:pPr lvl="1"/>
            <a:r>
              <a:rPr lang="en-US" dirty="0" smtClean="0"/>
              <a:t>Emergency Services </a:t>
            </a:r>
          </a:p>
          <a:p>
            <a:pPr lvl="1"/>
            <a:r>
              <a:rPr lang="en-US" dirty="0" smtClean="0"/>
              <a:t>Preventive Care</a:t>
            </a:r>
          </a:p>
          <a:p>
            <a:pPr lvl="1"/>
            <a:r>
              <a:rPr lang="en-US" dirty="0" smtClean="0"/>
              <a:t>Maternal and Newborn Care </a:t>
            </a:r>
          </a:p>
          <a:p>
            <a:pPr lvl="1"/>
            <a:r>
              <a:rPr lang="en-US" dirty="0" smtClean="0"/>
              <a:t>Hospitalization </a:t>
            </a:r>
          </a:p>
          <a:p>
            <a:pPr lvl="1"/>
            <a:r>
              <a:rPr lang="en-US" dirty="0" smtClean="0"/>
              <a:t>Prescription Drugs </a:t>
            </a:r>
          </a:p>
        </p:txBody>
      </p:sp>
      <p:sp>
        <p:nvSpPr>
          <p:cNvPr id="5" name="Content Placeholder 4"/>
          <p:cNvSpPr>
            <a:spLocks noGrp="1"/>
          </p:cNvSpPr>
          <p:nvPr>
            <p:ph sz="half" idx="2"/>
          </p:nvPr>
        </p:nvSpPr>
        <p:spPr>
          <a:xfrm>
            <a:off x="4648200" y="2667000"/>
            <a:ext cx="4038600" cy="3611563"/>
          </a:xfrm>
        </p:spPr>
        <p:txBody>
          <a:bodyPr>
            <a:normAutofit lnSpcReduction="10000"/>
          </a:bodyPr>
          <a:lstStyle/>
          <a:p>
            <a:pPr lvl="1"/>
            <a:r>
              <a:rPr lang="en-US" dirty="0" smtClean="0"/>
              <a:t>Pediatric Services including dental and vision</a:t>
            </a:r>
          </a:p>
          <a:p>
            <a:pPr lvl="1"/>
            <a:r>
              <a:rPr lang="en-US" dirty="0" err="1" smtClean="0"/>
              <a:t>Habilitative</a:t>
            </a:r>
            <a:r>
              <a:rPr lang="en-US" dirty="0" smtClean="0"/>
              <a:t> and Rehabilitative Services </a:t>
            </a:r>
          </a:p>
          <a:p>
            <a:pPr lvl="1"/>
            <a:r>
              <a:rPr lang="en-US" dirty="0" smtClean="0"/>
              <a:t>Laboratory Services</a:t>
            </a:r>
          </a:p>
          <a:p>
            <a:pPr lvl="1"/>
            <a:r>
              <a:rPr lang="en-US" dirty="0" smtClean="0"/>
              <a:t>Mental Health and Substance Use Benefits </a:t>
            </a:r>
            <a:endParaRPr lang="en-US" dirty="0"/>
          </a:p>
        </p:txBody>
      </p:sp>
    </p:spTree>
    <p:extLst>
      <p:ext uri="{BB962C8B-B14F-4D97-AF65-F5344CB8AC3E}">
        <p14:creationId xmlns:p14="http://schemas.microsoft.com/office/powerpoint/2010/main" val="3396062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Expand Coverage</a:t>
            </a:r>
            <a:endParaRPr lang="en-US" dirty="0"/>
          </a:p>
        </p:txBody>
      </p:sp>
      <p:sp>
        <p:nvSpPr>
          <p:cNvPr id="7" name="Content Placeholder 6"/>
          <p:cNvSpPr>
            <a:spLocks noGrp="1"/>
          </p:cNvSpPr>
          <p:nvPr>
            <p:ph idx="1"/>
          </p:nvPr>
        </p:nvSpPr>
        <p:spPr/>
        <p:txBody>
          <a:bodyPr>
            <a:normAutofit lnSpcReduction="10000"/>
          </a:bodyPr>
          <a:lstStyle/>
          <a:p>
            <a:r>
              <a:rPr lang="en-US" dirty="0" smtClean="0"/>
              <a:t>Medicaid expansion up to 138% FPL </a:t>
            </a:r>
          </a:p>
          <a:p>
            <a:r>
              <a:rPr lang="en-US" dirty="0" smtClean="0"/>
              <a:t>Advanced Premium Tax Credits</a:t>
            </a:r>
          </a:p>
          <a:p>
            <a:pPr lvl="1"/>
            <a:r>
              <a:rPr lang="en-US" dirty="0" smtClean="0"/>
              <a:t>Reduces monthly premium</a:t>
            </a:r>
          </a:p>
          <a:p>
            <a:pPr lvl="1"/>
            <a:r>
              <a:rPr lang="en-US" dirty="0" smtClean="0"/>
              <a:t>138-400% FPL  </a:t>
            </a:r>
          </a:p>
          <a:p>
            <a:r>
              <a:rPr lang="en-US" dirty="0" smtClean="0"/>
              <a:t>Cost Sharing Reductions</a:t>
            </a:r>
          </a:p>
          <a:p>
            <a:pPr lvl="1"/>
            <a:r>
              <a:rPr lang="en-US" dirty="0" smtClean="0"/>
              <a:t>Reduces out-of-pocket costs</a:t>
            </a:r>
          </a:p>
          <a:p>
            <a:pPr lvl="1"/>
            <a:r>
              <a:rPr lang="en-US" dirty="0" smtClean="0"/>
              <a:t>100-250</a:t>
            </a:r>
            <a:r>
              <a:rPr lang="en-US" dirty="0" smtClean="0"/>
              <a:t>% FPL</a:t>
            </a:r>
            <a:endParaRPr lang="en-US" dirty="0"/>
          </a:p>
        </p:txBody>
      </p:sp>
      <p:sp>
        <p:nvSpPr>
          <p:cNvPr id="3" name="Footer Placeholder 2"/>
          <p:cNvSpPr>
            <a:spLocks noGrp="1"/>
          </p:cNvSpPr>
          <p:nvPr>
            <p:ph type="ftr" sz="quarter" idx="11"/>
          </p:nvPr>
        </p:nvSpPr>
        <p:spPr/>
        <p:txBody>
          <a:bodyPr/>
          <a:lstStyle/>
          <a:p>
            <a:r>
              <a:rPr lang="en-US" smtClean="0"/>
              <a:t>Baltimore County</a:t>
            </a:r>
            <a:endParaRPr lang="en-US" dirty="0"/>
          </a:p>
        </p:txBody>
      </p:sp>
    </p:spTree>
    <p:extLst>
      <p:ext uri="{BB962C8B-B14F-4D97-AF65-F5344CB8AC3E}">
        <p14:creationId xmlns:p14="http://schemas.microsoft.com/office/powerpoint/2010/main" val="2835614220"/>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1370</TotalTime>
  <Words>1517</Words>
  <Application>Microsoft Office PowerPoint</Application>
  <PresentationFormat>On-screen Show (4:3)</PresentationFormat>
  <Paragraphs>302</Paragraphs>
  <Slides>29</Slides>
  <Notes>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Theme1</vt:lpstr>
      <vt:lpstr>HealthCare Access Maryland</vt:lpstr>
      <vt:lpstr>About HCAM</vt:lpstr>
      <vt:lpstr>Affordable Care Act</vt:lpstr>
      <vt:lpstr>Key Features</vt:lpstr>
      <vt:lpstr>How will ACA effect my coverage?</vt:lpstr>
      <vt:lpstr>What about the cost of insurance? </vt:lpstr>
      <vt:lpstr>What about the care being offered?</vt:lpstr>
      <vt:lpstr>10 Essential Health Benefits </vt:lpstr>
      <vt:lpstr>Expand Coverage</vt:lpstr>
      <vt:lpstr>Individual Mandate</vt:lpstr>
      <vt:lpstr>Maryland Health Connection </vt:lpstr>
      <vt:lpstr>Maryland Health Connection </vt:lpstr>
      <vt:lpstr>Maryland Health Connection </vt:lpstr>
      <vt:lpstr>Maryland Health Connection</vt:lpstr>
      <vt:lpstr>What Insurance is offered through the Maryland Health Connection? </vt:lpstr>
      <vt:lpstr>Medicaid Expansion: up to 138% FPL </vt:lpstr>
      <vt:lpstr>Medicaid Coverage </vt:lpstr>
      <vt:lpstr>Life Changing Events</vt:lpstr>
      <vt:lpstr>Connector Entity</vt:lpstr>
      <vt:lpstr>PowerPoint Presentation</vt:lpstr>
      <vt:lpstr>HCAM -- Central Region Connector</vt:lpstr>
      <vt:lpstr>Central Region Partners/SubContractors</vt:lpstr>
      <vt:lpstr>Uninsured in Baltimore County</vt:lpstr>
      <vt:lpstr>Central Region Connector</vt:lpstr>
      <vt:lpstr>Central Region Connector</vt:lpstr>
      <vt:lpstr>Responsibilities</vt:lpstr>
      <vt:lpstr>Navigators in Baltimore County</vt:lpstr>
      <vt:lpstr>  Consumer Assistance   </vt:lpstr>
      <vt:lpstr>PowerPoint Presentation</vt:lpstr>
    </vt:vector>
  </TitlesOfParts>
  <Company>City of Baltimore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HealthCare Access Maryland</dc:title>
  <dc:creator>Callaway, Marian</dc:creator>
  <cp:lastModifiedBy>Brien Dulaney</cp:lastModifiedBy>
  <cp:revision>58</cp:revision>
  <cp:lastPrinted>2013-08-05T14:37:43Z</cp:lastPrinted>
  <dcterms:created xsi:type="dcterms:W3CDTF">2013-05-17T19:28:40Z</dcterms:created>
  <dcterms:modified xsi:type="dcterms:W3CDTF">2014-01-27T21:54:43Z</dcterms:modified>
</cp:coreProperties>
</file>